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142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Motto: India's exams, re-earned. Both buttons are live clickable links. Demo password: Demo@1234</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SUBMITTING: Upload your demo video to Google Drive, set sharing to 'Anyone with link', copy the URL and replace REPLACE_WITH_YOUR_FILE_ID in the red button. Pre-open all 3 tabs before presenting.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ariksha-platform.lovable.app/trishield-vaul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pariksha-platform.lovable.app/login"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drive.google.com/file/d/1hzFvGvkhNAU1kqeEOm239Lv-WVAqcTC-/view?usp=drivesdk" TargetMode="External"/><Relationship Id="rId3" Type="http://schemas.openxmlformats.org/officeDocument/2006/relationships/image" Target="../media/image20.png"/><Relationship Id="rId7" Type="http://schemas.openxmlformats.org/officeDocument/2006/relationships/hyperlink" Target="https://pariksha-platform.lovable.app/#feature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pariksha-platform.lovable.app/trishield-vault" TargetMode="External"/><Relationship Id="rId5" Type="http://schemas.openxmlformats.org/officeDocument/2006/relationships/hyperlink" Target="https://pariksha-platform.lovable.app/" TargetMode="External"/><Relationship Id="rId4" Type="http://schemas.openxmlformats.org/officeDocument/2006/relationships/image" Target="../media/image21.pn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hyperlink" Target="https://drive.google.com/file/d/1hzFvGvkhNAU1kqeEOm239Lv-WVAqcTC-/view?usp=drivesd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hyperlink" Target="https://pariksha-platform.lovable.app/#features" TargetMode="External"/><Relationship Id="rId5" Type="http://schemas.openxmlformats.org/officeDocument/2006/relationships/image" Target="../media/image12.png"/><Relationship Id="rId10" Type="http://schemas.openxmlformats.org/officeDocument/2006/relationships/hyperlink" Target="https://pariksha-platform.lovable.app/trishield-vault" TargetMode="External"/><Relationship Id="rId4" Type="http://schemas.openxmlformats.org/officeDocument/2006/relationships/image" Target="../media/image23.png"/><Relationship Id="rId9" Type="http://schemas.openxmlformats.org/officeDocument/2006/relationships/hyperlink" Target="https://pariksha-platform.lovable.app/"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pariksha-platform.lovable.app/" TargetMode="External"/><Relationship Id="rId3" Type="http://schemas.openxmlformats.org/officeDocument/2006/relationships/image" Target="../media/image22.png"/><Relationship Id="rId7" Type="http://schemas.openxmlformats.org/officeDocument/2006/relationships/image" Target="../media/image28.png"/><Relationship Id="rId12"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github.com/Ketanrawat2004/pariksha-platform" TargetMode="External"/><Relationship Id="rId11" Type="http://schemas.openxmlformats.org/officeDocument/2006/relationships/hyperlink" Target="https://drive.google.com/file/d/1hzFvGvkhNAU1kqeEOm239Lv-WVAqcTC-/view?usp=drivesdk" TargetMode="External"/><Relationship Id="rId5" Type="http://schemas.openxmlformats.org/officeDocument/2006/relationships/image" Target="../media/image27.png"/><Relationship Id="rId10" Type="http://schemas.openxmlformats.org/officeDocument/2006/relationships/hyperlink" Target="https://pariksha-platform.lovable.app/#features" TargetMode="External"/><Relationship Id="rId4" Type="http://schemas.openxmlformats.org/officeDocument/2006/relationships/image" Target="../media/image24.png"/><Relationship Id="rId9" Type="http://schemas.openxmlformats.org/officeDocument/2006/relationships/hyperlink" Target="https://pariksha-platform.lovable.app/trishield-vaul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drive.google.com/file/d/1hzFvGvkhNAU1kqeEOm239Lv-WVAqcTC-/view?usp=drivesdk" TargetMode="External"/><Relationship Id="rId7" Type="http://schemas.openxmlformats.org/officeDocument/2006/relationships/hyperlink" Target="https://pariksha-platform.lovable.app/trishield-vault"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pariksha-platform.lovable.app/login" TargetMode="External"/><Relationship Id="rId5" Type="http://schemas.openxmlformats.org/officeDocument/2006/relationships/hyperlink" Target="https://pariksha-platform.lovable.app" TargetMode="Externa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png"/><Relationship Id="rId3" Type="http://schemas.openxmlformats.org/officeDocument/2006/relationships/image" Target="../media/image29.png"/><Relationship Id="rId7" Type="http://schemas.openxmlformats.org/officeDocument/2006/relationships/image" Target="../media/image27.png"/><Relationship Id="rId12" Type="http://schemas.openxmlformats.org/officeDocument/2006/relationships/hyperlink" Target="https://drive.google.com/file/d/1hzFvGvkhNAU1kqeEOm239Lv-WVAqcTC-/view?usp=drivesdk"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hyperlink" Target="https://pariksha-platform.lovable.app/#features" TargetMode="External"/><Relationship Id="rId5" Type="http://schemas.openxmlformats.org/officeDocument/2006/relationships/image" Target="../media/image23.png"/><Relationship Id="rId10" Type="http://schemas.openxmlformats.org/officeDocument/2006/relationships/hyperlink" Target="https://pariksha-platform.lovable.app/trishield-vault" TargetMode="External"/><Relationship Id="rId4" Type="http://schemas.openxmlformats.org/officeDocument/2006/relationships/image" Target="../media/image24.png"/><Relationship Id="rId9" Type="http://schemas.openxmlformats.org/officeDocument/2006/relationships/hyperlink" Target="https://pariksha-platform.lovable.app/"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ariksha-platform.lovable.app"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github.com/Ketanrawat2004/pariksha-platfor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pariksha-platform.lovable.app/"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drive.google.com/file/d/1hzFvGvkhNAU1kqeEOm239Lv-WVAqcTC-/view?usp=drivesdk" TargetMode="External"/><Relationship Id="rId5" Type="http://schemas.openxmlformats.org/officeDocument/2006/relationships/hyperlink" Target="https://pariksha-platform.lovable.app/#features" TargetMode="External"/><Relationship Id="rId4" Type="http://schemas.openxmlformats.org/officeDocument/2006/relationships/hyperlink" Target="https://pariksha-platform.lovable.app/trishield-vaul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pariksha-platform.lovable.app/" TargetMode="External"/><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drive.google.com/file/d/1hzFvGvkhNAU1kqeEOm239Lv-WVAqcTC-/view?usp=drivesdk" TargetMode="External"/><Relationship Id="rId5" Type="http://schemas.openxmlformats.org/officeDocument/2006/relationships/hyperlink" Target="https://pariksha-platform.lovable.app/#features" TargetMode="External"/><Relationship Id="rId4" Type="http://schemas.openxmlformats.org/officeDocument/2006/relationships/hyperlink" Target="https://pariksha-platform.lovable.app/trishield-vault"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drive.google.com/file/d/1hzFvGvkhNAU1kqeEOm239Lv-WVAqcTC-/view?usp=drivesdk" TargetMode="External"/><Relationship Id="rId3" Type="http://schemas.openxmlformats.org/officeDocument/2006/relationships/image" Target="../media/image4.png"/><Relationship Id="rId7" Type="http://schemas.openxmlformats.org/officeDocument/2006/relationships/hyperlink" Target="https://pariksha-platform.lovable.app/#feature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ariksha-platform.lovable.app/trishield-vault" TargetMode="External"/><Relationship Id="rId5" Type="http://schemas.openxmlformats.org/officeDocument/2006/relationships/hyperlink" Target="https://pariksha-platform.lovable.app/" TargetMode="External"/><Relationship Id="rId4" Type="http://schemas.openxmlformats.org/officeDocument/2006/relationships/image" Target="../media/image5.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pariksha-platform.lovable.app/trishield-vault" TargetMode="External"/><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drive.google.com/file/d/1hzFvGvkhNAU1kqeEOm239Lv-WVAqcTC-/view?usp=drivesdk" TargetMode="External"/><Relationship Id="rId5" Type="http://schemas.openxmlformats.org/officeDocument/2006/relationships/hyperlink" Target="https://pariksha-platform.lovable.app/#features" TargetMode="External"/><Relationship Id="rId4" Type="http://schemas.openxmlformats.org/officeDocument/2006/relationships/hyperlink" Target="https://pariksha-platform.lovable.app/"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hyperlink" Target="https://drive.google.com/file/d/1hzFvGvkhNAU1kqeEOm239Lv-WVAqcTC-/view?usp=drivesd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hyperlink" Target="https://pariksha-platform.lovable.app/#features" TargetMode="External"/><Relationship Id="rId5" Type="http://schemas.openxmlformats.org/officeDocument/2006/relationships/image" Target="../media/image12.png"/><Relationship Id="rId10" Type="http://schemas.openxmlformats.org/officeDocument/2006/relationships/hyperlink" Target="https://pariksha-platform.lovable.app/trishield-vault" TargetMode="External"/><Relationship Id="rId4" Type="http://schemas.openxmlformats.org/officeDocument/2006/relationships/image" Target="../media/image11.png"/><Relationship Id="rId9" Type="http://schemas.openxmlformats.org/officeDocument/2006/relationships/hyperlink" Target="https://pariksha-platform.lovable.app/"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pariksha-platform.lovable.app/trishield-vault" TargetMode="External"/><Relationship Id="rId3" Type="http://schemas.openxmlformats.org/officeDocument/2006/relationships/image" Target="../media/image16.png"/><Relationship Id="rId7" Type="http://schemas.openxmlformats.org/officeDocument/2006/relationships/hyperlink" Target="https://pariksha-platform.lovable.app/"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png"/><Relationship Id="rId5" Type="http://schemas.openxmlformats.org/officeDocument/2006/relationships/image" Target="../media/image18.png"/><Relationship Id="rId10" Type="http://schemas.openxmlformats.org/officeDocument/2006/relationships/hyperlink" Target="https://drive.google.com/file/d/1hzFvGvkhNAU1kqeEOm239Lv-WVAqcTC-/view?usp=drivesdk" TargetMode="External"/><Relationship Id="rId4" Type="http://schemas.openxmlformats.org/officeDocument/2006/relationships/image" Target="../media/image17.png"/><Relationship Id="rId9" Type="http://schemas.openxmlformats.org/officeDocument/2006/relationships/hyperlink" Target="https://pariksha-platform.lovable.app/#featur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F2C"/>
        </a:solidFill>
        <a:effectLst/>
      </p:bgPr>
    </p:bg>
    <p:spTree>
      <p:nvGrpSpPr>
        <p:cNvPr id="1" name=""/>
        <p:cNvGrpSpPr/>
        <p:nvPr/>
      </p:nvGrpSpPr>
      <p:grpSpPr>
        <a:xfrm>
          <a:off x="0" y="0"/>
          <a:ext cx="0" cy="0"/>
          <a:chOff x="0" y="0"/>
          <a:chExt cx="0" cy="0"/>
        </a:xfrm>
      </p:grpSpPr>
      <p:sp>
        <p:nvSpPr>
          <p:cNvPr id="2" name="Shape 0"/>
          <p:cNvSpPr/>
          <p:nvPr/>
        </p:nvSpPr>
        <p:spPr>
          <a:xfrm>
            <a:off x="0" y="0"/>
            <a:ext cx="4015080" cy="5143500"/>
          </a:xfrm>
          <a:prstGeom prst="rect">
            <a:avLst/>
          </a:prstGeom>
          <a:solidFill>
            <a:srgbClr val="06091A"/>
          </a:solidFill>
          <a:ln w="12700">
            <a:solidFill>
              <a:srgbClr val="06091A"/>
            </a:solidFill>
            <a:prstDash val="solid"/>
          </a:ln>
        </p:spPr>
      </p:sp>
      <p:sp>
        <p:nvSpPr>
          <p:cNvPr id="4" name="Text 1"/>
          <p:cNvSpPr/>
          <p:nvPr/>
        </p:nvSpPr>
        <p:spPr>
          <a:xfrm>
            <a:off x="773718" y="329184"/>
            <a:ext cx="3657600" cy="32004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Pariksha</a:t>
            </a:r>
            <a:endParaRPr lang="en-US" sz="2000" dirty="0"/>
          </a:p>
        </p:txBody>
      </p:sp>
      <p:sp>
        <p:nvSpPr>
          <p:cNvPr id="5" name="Text 2"/>
          <p:cNvSpPr/>
          <p:nvPr/>
        </p:nvSpPr>
        <p:spPr>
          <a:xfrm>
            <a:off x="773718" y="649224"/>
            <a:ext cx="3657600" cy="237744"/>
          </a:xfrm>
          <a:prstGeom prst="rect">
            <a:avLst/>
          </a:prstGeom>
          <a:noFill/>
          <a:ln/>
        </p:spPr>
        <p:txBody>
          <a:bodyPr wrap="square" lIns="0" tIns="0" rIns="0" bIns="0" rtlCol="0" anchor="ctr"/>
          <a:lstStyle/>
          <a:p>
            <a:pPr marL="0" indent="0">
              <a:buNone/>
            </a:pPr>
            <a:r>
              <a:rPr lang="en-US" sz="1050" i="1" dirty="0">
                <a:solidFill>
                  <a:srgbClr val="9CA3AF"/>
                </a:solidFill>
                <a:latin typeface="Calibri" pitchFamily="34" charset="0"/>
                <a:ea typeface="Calibri" pitchFamily="34" charset="-122"/>
                <a:cs typeface="Calibri" pitchFamily="34" charset="-120"/>
              </a:rPr>
              <a:t>परीक्षा  ·  2026</a:t>
            </a:r>
            <a:endParaRPr lang="en-US" sz="1050" dirty="0"/>
          </a:p>
        </p:txBody>
      </p:sp>
      <p:sp>
        <p:nvSpPr>
          <p:cNvPr id="6" name="Text 3"/>
          <p:cNvSpPr/>
          <p:nvPr/>
        </p:nvSpPr>
        <p:spPr>
          <a:xfrm>
            <a:off x="151926" y="1115568"/>
            <a:ext cx="4251960" cy="658368"/>
          </a:xfrm>
          <a:prstGeom prst="rect">
            <a:avLst/>
          </a:prstGeom>
          <a:noFill/>
          <a:ln/>
        </p:spPr>
        <p:txBody>
          <a:bodyPr wrap="square" lIns="0" tIns="0" rIns="0" bIns="0" rtlCol="0" anchor="ctr"/>
          <a:lstStyle/>
          <a:p>
            <a:pPr marL="0" indent="0">
              <a:buNone/>
            </a:pPr>
            <a:r>
              <a:rPr lang="en-US" sz="3600" b="1" dirty="0">
                <a:solidFill>
                  <a:srgbClr val="FFFFFF"/>
                </a:solidFill>
                <a:latin typeface="Cambria" pitchFamily="34" charset="0"/>
                <a:ea typeface="Cambria" pitchFamily="34" charset="-122"/>
                <a:cs typeface="Cambria" pitchFamily="34" charset="-120"/>
              </a:rPr>
              <a:t>India's exams,</a:t>
            </a:r>
            <a:endParaRPr lang="en-US" sz="3600" dirty="0"/>
          </a:p>
        </p:txBody>
      </p:sp>
      <p:sp>
        <p:nvSpPr>
          <p:cNvPr id="7" name="Text 4"/>
          <p:cNvSpPr/>
          <p:nvPr/>
        </p:nvSpPr>
        <p:spPr>
          <a:xfrm>
            <a:off x="151926" y="1719072"/>
            <a:ext cx="4251960" cy="694944"/>
          </a:xfrm>
          <a:prstGeom prst="rect">
            <a:avLst/>
          </a:prstGeom>
          <a:noFill/>
          <a:ln/>
        </p:spPr>
        <p:txBody>
          <a:bodyPr wrap="square" lIns="0" tIns="0" rIns="0" bIns="0" rtlCol="0" anchor="ctr"/>
          <a:lstStyle/>
          <a:p>
            <a:pPr marL="0" indent="0">
              <a:buNone/>
            </a:pPr>
            <a:r>
              <a:rPr lang="en-US" sz="3800" b="1" dirty="0">
                <a:solidFill>
                  <a:srgbClr val="DC2626"/>
                </a:solidFill>
                <a:latin typeface="Cambria" pitchFamily="34" charset="0"/>
                <a:ea typeface="Cambria" pitchFamily="34" charset="-122"/>
                <a:cs typeface="Cambria" pitchFamily="34" charset="-120"/>
              </a:rPr>
              <a:t>re-earned.</a:t>
            </a:r>
            <a:endParaRPr lang="en-US" sz="3800" dirty="0"/>
          </a:p>
        </p:txBody>
      </p:sp>
      <p:sp>
        <p:nvSpPr>
          <p:cNvPr id="8" name="Text 5"/>
          <p:cNvSpPr/>
          <p:nvPr/>
        </p:nvSpPr>
        <p:spPr>
          <a:xfrm>
            <a:off x="151926" y="2578608"/>
            <a:ext cx="4251960" cy="621792"/>
          </a:xfrm>
          <a:prstGeom prst="rect">
            <a:avLst/>
          </a:prstGeom>
          <a:noFill/>
          <a:ln/>
        </p:spPr>
        <p:txBody>
          <a:bodyPr wrap="square" lIns="0" tIns="0" rIns="0" bIns="0" rtlCol="0" anchor="ctr"/>
          <a:lstStyle/>
          <a:p>
            <a:pPr marL="0" indent="0">
              <a:buNone/>
            </a:pPr>
            <a:r>
              <a:rPr lang="en-US" sz="1300" dirty="0">
                <a:solidFill>
                  <a:srgbClr val="CBD5E1"/>
                </a:solidFill>
                <a:latin typeface="Calibri" pitchFamily="34" charset="0"/>
                <a:ea typeface="Calibri" pitchFamily="34" charset="-122"/>
                <a:cs typeface="Calibri" pitchFamily="34" charset="-120"/>
              </a:rPr>
              <a:t>A generation of students should never again</a:t>
            </a:r>
            <a:endParaRPr lang="en-US" sz="1300" dirty="0"/>
          </a:p>
          <a:p>
            <a:pPr marL="0" indent="0">
              <a:buNone/>
            </a:pPr>
            <a:r>
              <a:rPr lang="en-US" sz="1300" dirty="0">
                <a:solidFill>
                  <a:srgbClr val="CBD5E1"/>
                </a:solidFill>
                <a:latin typeface="Calibri" pitchFamily="34" charset="0"/>
                <a:ea typeface="Calibri" pitchFamily="34" charset="-122"/>
                <a:cs typeface="Calibri" pitchFamily="34" charset="-120"/>
              </a:rPr>
              <a:t>wake up to a leaked paper.</a:t>
            </a:r>
            <a:endParaRPr lang="en-US" sz="1300" dirty="0"/>
          </a:p>
        </p:txBody>
      </p:sp>
      <p:sp>
        <p:nvSpPr>
          <p:cNvPr id="9" name="Text 6"/>
          <p:cNvSpPr/>
          <p:nvPr/>
        </p:nvSpPr>
        <p:spPr>
          <a:xfrm>
            <a:off x="151926" y="3218688"/>
            <a:ext cx="4251960" cy="292608"/>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Pariksha exists to make that headline impossible.</a:t>
            </a:r>
            <a:endParaRPr lang="en-US" sz="1200" dirty="0"/>
          </a:p>
        </p:txBody>
      </p:sp>
      <p:sp>
        <p:nvSpPr>
          <p:cNvPr id="10" name="Shape 7"/>
          <p:cNvSpPr/>
          <p:nvPr/>
        </p:nvSpPr>
        <p:spPr>
          <a:xfrm>
            <a:off x="123790" y="3657600"/>
            <a:ext cx="1965960" cy="402336"/>
          </a:xfrm>
          <a:prstGeom prst="roundRect">
            <a:avLst>
              <a:gd name="adj" fmla="val 18182"/>
            </a:avLst>
          </a:prstGeom>
          <a:solidFill>
            <a:srgbClr val="FFFFFF"/>
          </a:solidFill>
          <a:ln w="12700">
            <a:solidFill>
              <a:srgbClr val="FFFFFF"/>
            </a:solidFill>
            <a:prstDash val="solid"/>
          </a:ln>
        </p:spPr>
      </p:sp>
      <p:sp>
        <p:nvSpPr>
          <p:cNvPr id="11" name="Text 8">
            <a:hlinkClick r:id="rId3"/>
          </p:cNvPr>
          <p:cNvSpPr/>
          <p:nvPr/>
        </p:nvSpPr>
        <p:spPr>
          <a:xfrm>
            <a:off x="123790" y="3657600"/>
            <a:ext cx="1965960" cy="402336"/>
          </a:xfrm>
          <a:prstGeom prst="rect">
            <a:avLst/>
          </a:prstGeom>
          <a:noFill/>
          <a:ln/>
        </p:spPr>
        <p:txBody>
          <a:bodyPr wrap="square" lIns="0" tIns="0" rIns="0" bIns="0" rtlCol="0" anchor="ctr"/>
          <a:lstStyle/>
          <a:p>
            <a:pPr marL="0" indent="0" algn="ctr">
              <a:buNone/>
            </a:pPr>
            <a:r>
              <a:rPr lang="en-US" sz="950" b="1" u="sng" dirty="0">
                <a:solidFill>
                  <a:srgbClr val="0A0F2C"/>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Explore TriShield Vault  →</a:t>
            </a:r>
            <a:endParaRPr lang="en-US" sz="950" dirty="0"/>
          </a:p>
        </p:txBody>
      </p:sp>
      <p:sp>
        <p:nvSpPr>
          <p:cNvPr id="12" name="Shape 9"/>
          <p:cNvSpPr/>
          <p:nvPr/>
        </p:nvSpPr>
        <p:spPr>
          <a:xfrm>
            <a:off x="2190334" y="3657600"/>
            <a:ext cx="1773936" cy="402336"/>
          </a:xfrm>
          <a:prstGeom prst="roundRect">
            <a:avLst>
              <a:gd name="adj" fmla="val 18182"/>
            </a:avLst>
          </a:prstGeom>
          <a:solidFill>
            <a:srgbClr val="0F1535"/>
          </a:solidFill>
          <a:ln w="12700">
            <a:solidFill>
              <a:srgbClr val="1E2761"/>
            </a:solidFill>
            <a:prstDash val="solid"/>
          </a:ln>
        </p:spPr>
      </p:sp>
      <p:sp>
        <p:nvSpPr>
          <p:cNvPr id="13" name="Text 10">
            <a:hlinkClick r:id="rId4"/>
          </p:cNvPr>
          <p:cNvSpPr/>
          <p:nvPr/>
        </p:nvSpPr>
        <p:spPr>
          <a:xfrm>
            <a:off x="2190334" y="3657600"/>
            <a:ext cx="1773936" cy="402336"/>
          </a:xfrm>
          <a:prstGeom prst="rect">
            <a:avLst/>
          </a:prstGeom>
          <a:noFill/>
          <a:ln/>
        </p:spPr>
        <p:txBody>
          <a:bodyPr wrap="square" lIns="0" tIns="0" rIns="0" bIns="0" rtlCol="0" anchor="ctr"/>
          <a:lstStyle/>
          <a:p>
            <a:pPr marL="0" indent="0" algn="ctr">
              <a:buNone/>
            </a:pPr>
            <a:r>
              <a:rPr lang="en-US" sz="950" b="1" u="sng" dirty="0">
                <a:solidFill>
                  <a:srgbClr val="FFFFFF"/>
                </a:solidFill>
                <a:latin typeface="Calibri" pitchFamily="34" charset="0"/>
                <a:ea typeface="Calibri" pitchFamily="34" charset="-122"/>
                <a:cs typeface="Calibri" pitchFamily="34" charset="-120"/>
              </a:rPr>
              <a:t>Try the website by yourself</a:t>
            </a:r>
            <a:endParaRPr lang="en-US" sz="950" dirty="0"/>
          </a:p>
        </p:txBody>
      </p:sp>
      <p:sp>
        <p:nvSpPr>
          <p:cNvPr id="14" name="Shape 11"/>
          <p:cNvSpPr/>
          <p:nvPr/>
        </p:nvSpPr>
        <p:spPr>
          <a:xfrm>
            <a:off x="151926" y="4206240"/>
            <a:ext cx="3716689" cy="658368"/>
          </a:xfrm>
          <a:prstGeom prst="roundRect">
            <a:avLst>
              <a:gd name="adj" fmla="val 13889"/>
            </a:avLst>
          </a:prstGeom>
          <a:solidFill>
            <a:srgbClr val="111827"/>
          </a:solidFill>
          <a:ln w="12700">
            <a:solidFill>
              <a:srgbClr val="1F2937"/>
            </a:solidFill>
            <a:prstDash val="solid"/>
          </a:ln>
        </p:spPr>
      </p:sp>
      <p:sp>
        <p:nvSpPr>
          <p:cNvPr id="15" name="Shape 12"/>
          <p:cNvSpPr/>
          <p:nvPr/>
        </p:nvSpPr>
        <p:spPr>
          <a:xfrm>
            <a:off x="279942" y="4315968"/>
            <a:ext cx="393192" cy="393192"/>
          </a:xfrm>
          <a:prstGeom prst="ellipse">
            <a:avLst/>
          </a:prstGeom>
          <a:solidFill>
            <a:srgbClr val="DC2626"/>
          </a:solidFill>
          <a:ln w="12700">
            <a:solidFill>
              <a:srgbClr val="DC2626"/>
            </a:solidFill>
            <a:prstDash val="solid"/>
          </a:ln>
        </p:spPr>
      </p:sp>
      <p:sp>
        <p:nvSpPr>
          <p:cNvPr id="16" name="Text 13"/>
          <p:cNvSpPr/>
          <p:nvPr/>
        </p:nvSpPr>
        <p:spPr>
          <a:xfrm>
            <a:off x="279942" y="4315968"/>
            <a:ext cx="393192" cy="393192"/>
          </a:xfrm>
          <a:prstGeom prst="rect">
            <a:avLst/>
          </a:prstGeom>
          <a:noFill/>
          <a:ln/>
        </p:spPr>
        <p:txBody>
          <a:bodyPr wrap="square" lIns="0" tIns="0" rIns="0" bIns="0" rtlCol="0" anchor="ctr"/>
          <a:lstStyle/>
          <a:p>
            <a:pPr marL="0" indent="0" algn="ctr">
              <a:buNone/>
            </a:pPr>
            <a:r>
              <a:rPr lang="en-US" sz="1000" b="1" dirty="0">
                <a:solidFill>
                  <a:srgbClr val="FFFFFF"/>
                </a:solidFill>
              </a:rPr>
              <a:t>KR</a:t>
            </a:r>
            <a:endParaRPr lang="en-US" sz="1000" dirty="0"/>
          </a:p>
        </p:txBody>
      </p:sp>
      <p:sp>
        <p:nvSpPr>
          <p:cNvPr id="17" name="Text 14"/>
          <p:cNvSpPr/>
          <p:nvPr/>
        </p:nvSpPr>
        <p:spPr>
          <a:xfrm>
            <a:off x="755430" y="4279392"/>
            <a:ext cx="3401568" cy="256032"/>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Ketan Rawat — Final-year B.Tech ECE, NIT Jamshedpur</a:t>
            </a:r>
            <a:endParaRPr lang="en-US" sz="1000" dirty="0"/>
          </a:p>
        </p:txBody>
      </p:sp>
      <p:sp>
        <p:nvSpPr>
          <p:cNvPr id="18" name="Text 15"/>
          <p:cNvSpPr/>
          <p:nvPr/>
        </p:nvSpPr>
        <p:spPr>
          <a:xfrm>
            <a:off x="755430" y="4535424"/>
            <a:ext cx="3401568" cy="228600"/>
          </a:xfrm>
          <a:prstGeom prst="rect">
            <a:avLst/>
          </a:prstGeom>
          <a:noFill/>
          <a:ln/>
        </p:spPr>
        <p:txBody>
          <a:bodyPr wrap="square" lIns="0" tIns="0" rIns="0" bIns="0" rtlCol="0" anchor="ctr"/>
          <a:lstStyle/>
          <a:p>
            <a:pPr marL="0" indent="0">
              <a:buNone/>
            </a:pPr>
            <a:r>
              <a:rPr lang="en-US" sz="850" dirty="0">
                <a:solidFill>
                  <a:srgbClr val="6B7280"/>
                </a:solidFill>
                <a:latin typeface="Calibri" pitchFamily="34" charset="0"/>
                <a:ea typeface="Calibri" pitchFamily="34" charset="-122"/>
                <a:cs typeface="Calibri" pitchFamily="34" charset="-120"/>
              </a:rPr>
              <a:t>An original concept · not a clone · FAR AWAY Hackathon 2026</a:t>
            </a:r>
            <a:endParaRPr lang="en-US" sz="850" dirty="0"/>
          </a:p>
        </p:txBody>
      </p:sp>
      <p:sp>
        <p:nvSpPr>
          <p:cNvPr id="19" name="Shape 16"/>
          <p:cNvSpPr/>
          <p:nvPr/>
        </p:nvSpPr>
        <p:spPr>
          <a:xfrm>
            <a:off x="4093702" y="48863"/>
            <a:ext cx="4958862" cy="5022539"/>
          </a:xfrm>
          <a:prstGeom prst="roundRect">
            <a:avLst>
              <a:gd name="adj" fmla="val 3294"/>
            </a:avLst>
          </a:prstGeom>
          <a:solidFill>
            <a:srgbClr val="0A0F2C"/>
          </a:solidFill>
          <a:ln w="12700">
            <a:solidFill>
              <a:srgbClr val="1E2761"/>
            </a:solidFill>
            <a:prstDash val="solid"/>
          </a:ln>
          <a:effectLst>
            <a:outerShdw blurRad="152400" dist="38100" dir="2700000" algn="bl" rotWithShape="0">
              <a:srgbClr val="000000">
                <a:alpha val="13000"/>
              </a:srgbClr>
            </a:outerShdw>
          </a:effectLst>
        </p:spPr>
      </p:sp>
      <p:pic>
        <p:nvPicPr>
          <p:cNvPr id="20" name="Image 1" descr="preencoded.png"/>
          <p:cNvPicPr>
            <a:picLocks noChangeAspect="1"/>
          </p:cNvPicPr>
          <p:nvPr/>
        </p:nvPicPr>
        <p:blipFill>
          <a:blip r:embed="rId5"/>
          <a:srcRect/>
          <a:stretch/>
        </p:blipFill>
        <p:spPr>
          <a:xfrm>
            <a:off x="4235620" y="147711"/>
            <a:ext cx="4725504" cy="4825577"/>
          </a:xfrm>
          <a:prstGeom prst="rect">
            <a:avLst/>
          </a:prstGeom>
        </p:spPr>
      </p:pic>
      <p:pic>
        <p:nvPicPr>
          <p:cNvPr id="22" name="Picture 21">
            <a:extLst>
              <a:ext uri="{FF2B5EF4-FFF2-40B4-BE49-F238E27FC236}">
                <a16:creationId xmlns:a16="http://schemas.microsoft.com/office/drawing/2014/main" id="{97C0824B-A313-E466-90D5-7D05058CD6C9}"/>
              </a:ext>
            </a:extLst>
          </p:cNvPr>
          <p:cNvPicPr>
            <a:picLocks noChangeAspect="1"/>
          </p:cNvPicPr>
          <p:nvPr/>
        </p:nvPicPr>
        <p:blipFill>
          <a:blip r:embed="rId6"/>
          <a:stretch>
            <a:fillRect/>
          </a:stretch>
        </p:blipFill>
        <p:spPr>
          <a:xfrm>
            <a:off x="151926" y="344037"/>
            <a:ext cx="553212" cy="520477"/>
          </a:xfrm>
          <a:prstGeom prst="round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37160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37160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MONITORING</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24 × 7. Nothing slips through.</a:t>
            </a:r>
            <a:endParaRPr lang="en-US" sz="2400" dirty="0"/>
          </a:p>
        </p:txBody>
      </p:sp>
      <p:sp>
        <p:nvSpPr>
          <p:cNvPr id="12" name="Shape 9"/>
          <p:cNvSpPr/>
          <p:nvPr/>
        </p:nvSpPr>
        <p:spPr>
          <a:xfrm>
            <a:off x="292608" y="1389888"/>
            <a:ext cx="4114800" cy="2487168"/>
          </a:xfrm>
          <a:prstGeom prst="roundRect">
            <a:avLst>
              <a:gd name="adj" fmla="val 3676"/>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3" name="Image 1" descr="preencoded.png"/>
          <p:cNvPicPr>
            <a:picLocks noChangeAspect="1"/>
          </p:cNvPicPr>
          <p:nvPr/>
        </p:nvPicPr>
        <p:blipFill>
          <a:blip r:embed="rId3"/>
          <a:srcRect/>
          <a:stretch/>
        </p:blipFill>
        <p:spPr>
          <a:xfrm>
            <a:off x="338328" y="1435608"/>
            <a:ext cx="4023360" cy="2395728"/>
          </a:xfrm>
          <a:prstGeom prst="rect">
            <a:avLst/>
          </a:prstGeom>
        </p:spPr>
      </p:pic>
      <p:sp>
        <p:nvSpPr>
          <p:cNvPr id="14" name="Text 10"/>
          <p:cNvSpPr/>
          <p:nvPr/>
        </p:nvSpPr>
        <p:spPr>
          <a:xfrm>
            <a:off x="292608" y="3895344"/>
            <a:ext cx="4114800"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Superadmin — Paper Leak Detector (CRITICAL + HIGH signals from real demo session)</a:t>
            </a:r>
            <a:endParaRPr lang="en-US" sz="850" dirty="0"/>
          </a:p>
        </p:txBody>
      </p:sp>
      <p:sp>
        <p:nvSpPr>
          <p:cNvPr id="15" name="Shape 11"/>
          <p:cNvSpPr/>
          <p:nvPr/>
        </p:nvSpPr>
        <p:spPr>
          <a:xfrm>
            <a:off x="4572000" y="1389888"/>
            <a:ext cx="4251960" cy="2487168"/>
          </a:xfrm>
          <a:prstGeom prst="roundRect">
            <a:avLst>
              <a:gd name="adj" fmla="val 3676"/>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6" name="Image 2" descr="preencoded.png"/>
          <p:cNvPicPr>
            <a:picLocks noChangeAspect="1"/>
          </p:cNvPicPr>
          <p:nvPr/>
        </p:nvPicPr>
        <p:blipFill>
          <a:blip r:embed="rId4"/>
          <a:srcRect/>
          <a:stretch/>
        </p:blipFill>
        <p:spPr>
          <a:xfrm>
            <a:off x="4617720" y="1435608"/>
            <a:ext cx="4160520" cy="2395728"/>
          </a:xfrm>
          <a:prstGeom prst="rect">
            <a:avLst/>
          </a:prstGeom>
        </p:spPr>
      </p:pic>
      <p:sp>
        <p:nvSpPr>
          <p:cNvPr id="17" name="Text 12"/>
          <p:cNvSpPr/>
          <p:nvPr/>
        </p:nvSpPr>
        <p:spPr>
          <a:xfrm>
            <a:off x="4572000" y="3895344"/>
            <a:ext cx="4251960"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Candidate Dashboard — exams, integrity score (100), results, admit card notifications</a:t>
            </a:r>
            <a:endParaRPr lang="en-US" sz="850" dirty="0"/>
          </a:p>
        </p:txBody>
      </p:sp>
      <p:sp>
        <p:nvSpPr>
          <p:cNvPr id="18" name="Shape 13"/>
          <p:cNvSpPr/>
          <p:nvPr/>
        </p:nvSpPr>
        <p:spPr>
          <a:xfrm>
            <a:off x="292608" y="4169664"/>
            <a:ext cx="2029968" cy="822960"/>
          </a:xfrm>
          <a:prstGeom prst="roundRect">
            <a:avLst>
              <a:gd name="adj" fmla="val 888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19" name="Text 14"/>
          <p:cNvSpPr/>
          <p:nvPr/>
        </p:nvSpPr>
        <p:spPr>
          <a:xfrm>
            <a:off x="292608" y="4206240"/>
            <a:ext cx="2029968" cy="384048"/>
          </a:xfrm>
          <a:prstGeom prst="rect">
            <a:avLst/>
          </a:prstGeom>
          <a:noFill/>
          <a:ln/>
        </p:spPr>
        <p:txBody>
          <a:bodyPr wrap="square" lIns="0" tIns="0" rIns="0" bIns="0" rtlCol="0" anchor="ctr"/>
          <a:lstStyle/>
          <a:p>
            <a:pPr marL="0" indent="0" algn="ctr">
              <a:buNone/>
            </a:pPr>
            <a:r>
              <a:rPr lang="en-US" sz="2400" b="1" dirty="0">
                <a:solidFill>
                  <a:srgbClr val="0A0F2C"/>
                </a:solidFill>
                <a:latin typeface="Cambria" pitchFamily="34" charset="0"/>
                <a:ea typeface="Cambria" pitchFamily="34" charset="-122"/>
                <a:cs typeface="Cambria" pitchFamily="34" charset="-120"/>
              </a:rPr>
              <a:t>60s</a:t>
            </a:r>
            <a:endParaRPr lang="en-US" sz="2400" dirty="0"/>
          </a:p>
        </p:txBody>
      </p:sp>
      <p:sp>
        <p:nvSpPr>
          <p:cNvPr id="20" name="Text 15"/>
          <p:cNvSpPr/>
          <p:nvPr/>
        </p:nvSpPr>
        <p:spPr>
          <a:xfrm>
            <a:off x="292608" y="4572000"/>
            <a:ext cx="2029968" cy="347472"/>
          </a:xfrm>
          <a:prstGeom prst="rect">
            <a:avLst/>
          </a:prstGeom>
          <a:noFill/>
          <a:ln/>
        </p:spPr>
        <p:txBody>
          <a:bodyPr wrap="square" lIns="0" tIns="0" rIns="0" bIns="0" rtlCol="0" anchor="ctr"/>
          <a:lstStyle/>
          <a:p>
            <a:pPr marL="0" indent="0" algn="ctr">
              <a:buNone/>
            </a:pPr>
            <a:r>
              <a:rPr lang="en-US" sz="900" dirty="0">
                <a:solidFill>
                  <a:srgbClr val="6B7280"/>
                </a:solidFill>
                <a:latin typeface="Calibri" pitchFamily="34" charset="0"/>
                <a:ea typeface="Calibri" pitchFamily="34" charset="-122"/>
                <a:cs typeface="Calibri" pitchFamily="34" charset="-120"/>
              </a:rPr>
              <a:t>SHA-256 hash check</a:t>
            </a:r>
            <a:endParaRPr lang="en-US" sz="900" dirty="0"/>
          </a:p>
          <a:p>
            <a:pPr marL="0" indent="0" algn="ctr">
              <a:buNone/>
            </a:pPr>
            <a:r>
              <a:rPr lang="en-US" sz="900" dirty="0">
                <a:solidFill>
                  <a:srgbClr val="6B7280"/>
                </a:solidFill>
                <a:latin typeface="Calibri" pitchFamily="34" charset="0"/>
                <a:ea typeface="Calibri" pitchFamily="34" charset="-122"/>
                <a:cs typeface="Calibri" pitchFamily="34" charset="-120"/>
              </a:rPr>
              <a:t>interval (Edge Fn)</a:t>
            </a:r>
            <a:endParaRPr lang="en-US" sz="900" dirty="0"/>
          </a:p>
        </p:txBody>
      </p:sp>
      <p:sp>
        <p:nvSpPr>
          <p:cNvPr id="21" name="Shape 16"/>
          <p:cNvSpPr/>
          <p:nvPr/>
        </p:nvSpPr>
        <p:spPr>
          <a:xfrm>
            <a:off x="2505456" y="4169664"/>
            <a:ext cx="2029968" cy="822960"/>
          </a:xfrm>
          <a:prstGeom prst="roundRect">
            <a:avLst>
              <a:gd name="adj" fmla="val 888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22" name="Text 17"/>
          <p:cNvSpPr/>
          <p:nvPr/>
        </p:nvSpPr>
        <p:spPr>
          <a:xfrm>
            <a:off x="2505456" y="4206240"/>
            <a:ext cx="2029968" cy="384048"/>
          </a:xfrm>
          <a:prstGeom prst="rect">
            <a:avLst/>
          </a:prstGeom>
          <a:noFill/>
          <a:ln/>
        </p:spPr>
        <p:txBody>
          <a:bodyPr wrap="square" lIns="0" tIns="0" rIns="0" bIns="0" rtlCol="0" anchor="ctr"/>
          <a:lstStyle/>
          <a:p>
            <a:pPr marL="0" indent="0" algn="ctr">
              <a:buNone/>
            </a:pPr>
            <a:r>
              <a:rPr lang="en-US" sz="2400" b="1" dirty="0">
                <a:solidFill>
                  <a:srgbClr val="DC2626"/>
                </a:solidFill>
                <a:latin typeface="Cambria" pitchFamily="34" charset="0"/>
                <a:ea typeface="Cambria" pitchFamily="34" charset="-122"/>
                <a:cs typeface="Cambria" pitchFamily="34" charset="-120"/>
              </a:rPr>
              <a:t>0</a:t>
            </a:r>
            <a:endParaRPr lang="en-US" sz="2400" dirty="0"/>
          </a:p>
        </p:txBody>
      </p:sp>
      <p:sp>
        <p:nvSpPr>
          <p:cNvPr id="23" name="Text 18"/>
          <p:cNvSpPr/>
          <p:nvPr/>
        </p:nvSpPr>
        <p:spPr>
          <a:xfrm>
            <a:off x="2505456" y="4572000"/>
            <a:ext cx="2029968" cy="347472"/>
          </a:xfrm>
          <a:prstGeom prst="rect">
            <a:avLst/>
          </a:prstGeom>
          <a:noFill/>
          <a:ln/>
        </p:spPr>
        <p:txBody>
          <a:bodyPr wrap="square" lIns="0" tIns="0" rIns="0" bIns="0" rtlCol="0" anchor="ctr"/>
          <a:lstStyle/>
          <a:p>
            <a:pPr marL="0" indent="0" algn="ctr">
              <a:buNone/>
            </a:pPr>
            <a:r>
              <a:rPr lang="en-US" sz="900" dirty="0">
                <a:solidFill>
                  <a:srgbClr val="6B7280"/>
                </a:solidFill>
                <a:latin typeface="Calibri" pitchFamily="34" charset="0"/>
                <a:ea typeface="Calibri" pitchFamily="34" charset="-122"/>
                <a:cs typeface="Calibri" pitchFamily="34" charset="-120"/>
              </a:rPr>
              <a:t>Paper leaks</a:t>
            </a:r>
            <a:endParaRPr lang="en-US" sz="900" dirty="0"/>
          </a:p>
          <a:p>
            <a:pPr marL="0" indent="0" algn="ctr">
              <a:buNone/>
            </a:pPr>
            <a:r>
              <a:rPr lang="en-US" sz="900" dirty="0">
                <a:solidFill>
                  <a:srgbClr val="6B7280"/>
                </a:solidFill>
                <a:latin typeface="Calibri" pitchFamily="34" charset="0"/>
                <a:ea typeface="Calibri" pitchFamily="34" charset="-122"/>
                <a:cs typeface="Calibri" pitchFamily="34" charset="-120"/>
              </a:rPr>
              <a:t>since launch</a:t>
            </a:r>
            <a:endParaRPr lang="en-US" sz="900" dirty="0"/>
          </a:p>
        </p:txBody>
      </p:sp>
      <p:sp>
        <p:nvSpPr>
          <p:cNvPr id="24" name="Shape 19"/>
          <p:cNvSpPr/>
          <p:nvPr/>
        </p:nvSpPr>
        <p:spPr>
          <a:xfrm>
            <a:off x="4718304" y="4169664"/>
            <a:ext cx="2029968" cy="822960"/>
          </a:xfrm>
          <a:prstGeom prst="roundRect">
            <a:avLst>
              <a:gd name="adj" fmla="val 888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25" name="Text 20"/>
          <p:cNvSpPr/>
          <p:nvPr/>
        </p:nvSpPr>
        <p:spPr>
          <a:xfrm>
            <a:off x="4718304" y="4206240"/>
            <a:ext cx="2029968" cy="384048"/>
          </a:xfrm>
          <a:prstGeom prst="rect">
            <a:avLst/>
          </a:prstGeom>
          <a:noFill/>
          <a:ln/>
        </p:spPr>
        <p:txBody>
          <a:bodyPr wrap="square" lIns="0" tIns="0" rIns="0" bIns="0" rtlCol="0" anchor="ctr"/>
          <a:lstStyle/>
          <a:p>
            <a:pPr marL="0" indent="0" algn="ctr">
              <a:buNone/>
            </a:pPr>
            <a:r>
              <a:rPr lang="en-US" sz="2400" b="1" dirty="0">
                <a:solidFill>
                  <a:srgbClr val="0A0F2C"/>
                </a:solidFill>
                <a:latin typeface="Cambria" pitchFamily="34" charset="0"/>
                <a:ea typeface="Cambria" pitchFamily="34" charset="-122"/>
                <a:cs typeface="Cambria" pitchFamily="34" charset="-120"/>
              </a:rPr>
              <a:t>90d</a:t>
            </a:r>
            <a:endParaRPr lang="en-US" sz="2400" dirty="0"/>
          </a:p>
        </p:txBody>
      </p:sp>
      <p:sp>
        <p:nvSpPr>
          <p:cNvPr id="26" name="Text 21"/>
          <p:cNvSpPr/>
          <p:nvPr/>
        </p:nvSpPr>
        <p:spPr>
          <a:xfrm>
            <a:off x="4718304" y="4572000"/>
            <a:ext cx="2029968" cy="347472"/>
          </a:xfrm>
          <a:prstGeom prst="rect">
            <a:avLst/>
          </a:prstGeom>
          <a:noFill/>
          <a:ln/>
        </p:spPr>
        <p:txBody>
          <a:bodyPr wrap="square" lIns="0" tIns="0" rIns="0" bIns="0" rtlCol="0" anchor="ctr"/>
          <a:lstStyle/>
          <a:p>
            <a:pPr marL="0" indent="0" algn="ctr">
              <a:buNone/>
            </a:pPr>
            <a:r>
              <a:rPr lang="en-US" sz="900" dirty="0">
                <a:solidFill>
                  <a:srgbClr val="6B7280"/>
                </a:solidFill>
                <a:latin typeface="Calibri" pitchFamily="34" charset="0"/>
                <a:ea typeface="Calibri" pitchFamily="34" charset="-122"/>
                <a:cs typeface="Calibri" pitchFamily="34" charset="-120"/>
              </a:rPr>
              <a:t>Snapshot retention</a:t>
            </a:r>
            <a:endParaRPr lang="en-US" sz="900" dirty="0"/>
          </a:p>
          <a:p>
            <a:pPr marL="0" indent="0" algn="ctr">
              <a:buNone/>
            </a:pPr>
            <a:r>
              <a:rPr lang="en-US" sz="900" dirty="0">
                <a:solidFill>
                  <a:srgbClr val="6B7280"/>
                </a:solidFill>
                <a:latin typeface="Calibri" pitchFamily="34" charset="0"/>
                <a:ea typeface="Calibri" pitchFamily="34" charset="-122"/>
                <a:cs typeface="Calibri" pitchFamily="34" charset="-120"/>
              </a:rPr>
              <a:t>DPDP Act 2023</a:t>
            </a:r>
            <a:endParaRPr lang="en-US" sz="900" dirty="0"/>
          </a:p>
        </p:txBody>
      </p:sp>
      <p:sp>
        <p:nvSpPr>
          <p:cNvPr id="27" name="Shape 22"/>
          <p:cNvSpPr/>
          <p:nvPr/>
        </p:nvSpPr>
        <p:spPr>
          <a:xfrm>
            <a:off x="6931152" y="4169664"/>
            <a:ext cx="2029968" cy="822960"/>
          </a:xfrm>
          <a:prstGeom prst="roundRect">
            <a:avLst>
              <a:gd name="adj" fmla="val 888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28" name="Text 23"/>
          <p:cNvSpPr/>
          <p:nvPr/>
        </p:nvSpPr>
        <p:spPr>
          <a:xfrm>
            <a:off x="6931152" y="4206240"/>
            <a:ext cx="2029968" cy="384048"/>
          </a:xfrm>
          <a:prstGeom prst="rect">
            <a:avLst/>
          </a:prstGeom>
          <a:noFill/>
          <a:ln/>
        </p:spPr>
        <p:txBody>
          <a:bodyPr wrap="square" lIns="0" tIns="0" rIns="0" bIns="0" rtlCol="0" anchor="ctr"/>
          <a:lstStyle/>
          <a:p>
            <a:pPr marL="0" indent="0" algn="ctr">
              <a:buNone/>
            </a:pPr>
            <a:r>
              <a:rPr lang="en-US" sz="2400" b="1" dirty="0">
                <a:solidFill>
                  <a:srgbClr val="0A0F2C"/>
                </a:solidFill>
                <a:latin typeface="Cambria" pitchFamily="34" charset="0"/>
                <a:ea typeface="Cambria" pitchFamily="34" charset="-122"/>
                <a:cs typeface="Cambria" pitchFamily="34" charset="-120"/>
              </a:rPr>
              <a:t>∞</a:t>
            </a:r>
            <a:endParaRPr lang="en-US" sz="2400" dirty="0"/>
          </a:p>
        </p:txBody>
      </p:sp>
      <p:sp>
        <p:nvSpPr>
          <p:cNvPr id="29" name="Text 24"/>
          <p:cNvSpPr/>
          <p:nvPr/>
        </p:nvSpPr>
        <p:spPr>
          <a:xfrm>
            <a:off x="6931152" y="4572000"/>
            <a:ext cx="2029968" cy="347472"/>
          </a:xfrm>
          <a:prstGeom prst="rect">
            <a:avLst/>
          </a:prstGeom>
          <a:noFill/>
          <a:ln/>
        </p:spPr>
        <p:txBody>
          <a:bodyPr wrap="square" lIns="0" tIns="0" rIns="0" bIns="0" rtlCol="0" anchor="ctr"/>
          <a:lstStyle/>
          <a:p>
            <a:pPr marL="0" indent="0" algn="ctr">
              <a:buNone/>
            </a:pPr>
            <a:r>
              <a:rPr lang="en-US" sz="900" dirty="0">
                <a:solidFill>
                  <a:srgbClr val="6B7280"/>
                </a:solidFill>
                <a:latin typeface="Calibri" pitchFamily="34" charset="0"/>
                <a:ea typeface="Calibri" pitchFamily="34" charset="-122"/>
                <a:cs typeface="Calibri" pitchFamily="34" charset="-120"/>
              </a:rPr>
              <a:t>Audit log</a:t>
            </a:r>
            <a:endParaRPr lang="en-US" sz="900" dirty="0"/>
          </a:p>
          <a:p>
            <a:pPr marL="0" indent="0" algn="ctr">
              <a:buNone/>
            </a:pPr>
            <a:r>
              <a:rPr lang="en-US" sz="900" dirty="0">
                <a:solidFill>
                  <a:srgbClr val="6B7280"/>
                </a:solidFill>
                <a:latin typeface="Calibri" pitchFamily="34" charset="0"/>
                <a:ea typeface="Calibri" pitchFamily="34" charset="-122"/>
                <a:cs typeface="Calibri" pitchFamily="34" charset="-120"/>
              </a:rPr>
              <a:t>never deleted</a:t>
            </a:r>
            <a:endParaRPr lang="en-US" sz="900" dirty="0"/>
          </a:p>
        </p:txBody>
      </p:sp>
      <p:sp>
        <p:nvSpPr>
          <p:cNvPr id="31" name="Text 1">
            <a:extLst>
              <a:ext uri="{FF2B5EF4-FFF2-40B4-BE49-F238E27FC236}">
                <a16:creationId xmlns:a16="http://schemas.microsoft.com/office/drawing/2014/main" id="{1FD9B3E4-E43E-0927-48C5-1A9282B917E6}"/>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32" name="Text 2">
            <a:extLst>
              <a:ext uri="{FF2B5EF4-FFF2-40B4-BE49-F238E27FC236}">
                <a16:creationId xmlns:a16="http://schemas.microsoft.com/office/drawing/2014/main" id="{0FC136CE-3278-0AE9-04ED-205949585106}"/>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3" name="Text 3">
            <a:extLst>
              <a:ext uri="{FF2B5EF4-FFF2-40B4-BE49-F238E27FC236}">
                <a16:creationId xmlns:a16="http://schemas.microsoft.com/office/drawing/2014/main" id="{7D63CB1A-EA28-5E3B-0CF9-5FADD215C146}"/>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4" name="Text 4">
            <a:extLst>
              <a:ext uri="{FF2B5EF4-FFF2-40B4-BE49-F238E27FC236}">
                <a16:creationId xmlns:a16="http://schemas.microsoft.com/office/drawing/2014/main" id="{77B59F55-59F7-DCDA-ADB3-A51D7D4B9BA6}"/>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5" name="Text 5">
            <a:extLst>
              <a:ext uri="{FF2B5EF4-FFF2-40B4-BE49-F238E27FC236}">
                <a16:creationId xmlns:a16="http://schemas.microsoft.com/office/drawing/2014/main" id="{5A7F5E25-1E98-63A5-8E46-6D31DA2923D5}"/>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6" name="Text 1">
            <a:extLst>
              <a:ext uri="{FF2B5EF4-FFF2-40B4-BE49-F238E27FC236}">
                <a16:creationId xmlns:a16="http://schemas.microsoft.com/office/drawing/2014/main" id="{42FACF8E-8617-D7C6-28A3-273C89846864}"/>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37" name="Text 2">
            <a:extLst>
              <a:ext uri="{FF2B5EF4-FFF2-40B4-BE49-F238E27FC236}">
                <a16:creationId xmlns:a16="http://schemas.microsoft.com/office/drawing/2014/main" id="{61D4D020-21A8-E7B8-FE55-640A10C1B2B6}"/>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Home</a:t>
            </a:r>
            <a:endParaRPr lang="en-US" sz="900" u="sng" dirty="0"/>
          </a:p>
        </p:txBody>
      </p:sp>
      <p:sp>
        <p:nvSpPr>
          <p:cNvPr id="38" name="Text 3">
            <a:extLst>
              <a:ext uri="{FF2B5EF4-FFF2-40B4-BE49-F238E27FC236}">
                <a16:creationId xmlns:a16="http://schemas.microsoft.com/office/drawing/2014/main" id="{49C54077-E1C3-5324-1D4F-CE4C9CCB29CC}"/>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TriShield Vault</a:t>
            </a:r>
            <a:endParaRPr lang="en-US" sz="900" u="sng" dirty="0"/>
          </a:p>
        </p:txBody>
      </p:sp>
      <p:sp>
        <p:nvSpPr>
          <p:cNvPr id="39" name="Text 4">
            <a:extLst>
              <a:ext uri="{FF2B5EF4-FFF2-40B4-BE49-F238E27FC236}">
                <a16:creationId xmlns:a16="http://schemas.microsoft.com/office/drawing/2014/main" id="{A87E0320-0005-9268-007A-1E7017BBBE3C}"/>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Features</a:t>
            </a:r>
            <a:endParaRPr lang="en-US" sz="900" dirty="0"/>
          </a:p>
        </p:txBody>
      </p:sp>
      <p:sp>
        <p:nvSpPr>
          <p:cNvPr id="40" name="Text 5">
            <a:extLst>
              <a:ext uri="{FF2B5EF4-FFF2-40B4-BE49-F238E27FC236}">
                <a16:creationId xmlns:a16="http://schemas.microsoft.com/office/drawing/2014/main" id="{804BC34F-4268-1D98-B4B5-FA0EFDFE3A5C}"/>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Demo</a:t>
            </a:r>
            <a:endParaRPr lang="en-US" sz="900" dirty="0"/>
          </a:p>
        </p:txBody>
      </p:sp>
      <p:pic>
        <p:nvPicPr>
          <p:cNvPr id="41" name="Picture 40">
            <a:extLst>
              <a:ext uri="{FF2B5EF4-FFF2-40B4-BE49-F238E27FC236}">
                <a16:creationId xmlns:a16="http://schemas.microsoft.com/office/drawing/2014/main" id="{1EAC20EF-76B8-8346-A24F-81C76B26260D}"/>
              </a:ext>
            </a:extLst>
          </p:cNvPr>
          <p:cNvPicPr>
            <a:picLocks noChangeAspect="1"/>
          </p:cNvPicPr>
          <p:nvPr/>
        </p:nvPicPr>
        <p:blipFill>
          <a:blip r:embed="rId9"/>
          <a:stretch>
            <a:fillRect/>
          </a:stretch>
        </p:blipFill>
        <p:spPr>
          <a:xfrm>
            <a:off x="228600" y="85519"/>
            <a:ext cx="329184" cy="309705"/>
          </a:xfrm>
          <a:prstGeom prst="round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9" name="Shape 6"/>
          <p:cNvSpPr/>
          <p:nvPr/>
        </p:nvSpPr>
        <p:spPr>
          <a:xfrm>
            <a:off x="320040" y="548640"/>
            <a:ext cx="137160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37160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TECH STACK</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Built on the right primitives.</a:t>
            </a:r>
            <a:endParaRPr lang="en-US" sz="2400" dirty="0"/>
          </a:p>
        </p:txBody>
      </p:sp>
      <p:sp>
        <p:nvSpPr>
          <p:cNvPr id="12" name="Shape 9"/>
          <p:cNvSpPr/>
          <p:nvPr/>
        </p:nvSpPr>
        <p:spPr>
          <a:xfrm>
            <a:off x="292608" y="1536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13" name="Image 1" descr="preencoded.png"/>
          <p:cNvPicPr>
            <a:picLocks noChangeAspect="1"/>
          </p:cNvPicPr>
          <p:nvPr/>
        </p:nvPicPr>
        <p:blipFill>
          <a:blip r:embed="rId3"/>
          <a:stretch>
            <a:fillRect/>
          </a:stretch>
        </p:blipFill>
        <p:spPr>
          <a:xfrm>
            <a:off x="457200" y="1783080"/>
            <a:ext cx="420624" cy="420624"/>
          </a:xfrm>
          <a:prstGeom prst="rect">
            <a:avLst/>
          </a:prstGeom>
        </p:spPr>
      </p:pic>
      <p:sp>
        <p:nvSpPr>
          <p:cNvPr id="14" name="Text 10"/>
          <p:cNvSpPr/>
          <p:nvPr/>
        </p:nvSpPr>
        <p:spPr>
          <a:xfrm>
            <a:off x="1005840" y="1627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Frontend</a:t>
            </a:r>
            <a:endParaRPr lang="en-US" sz="1300" dirty="0"/>
          </a:p>
        </p:txBody>
      </p:sp>
      <p:sp>
        <p:nvSpPr>
          <p:cNvPr id="15" name="Text 11"/>
          <p:cNvSpPr/>
          <p:nvPr/>
        </p:nvSpPr>
        <p:spPr>
          <a:xfrm>
            <a:off x="1005840" y="1956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React 19 · TanStack Start (SSR) · Vite 7</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Tailwind CSS v4 · shadcn/ui · TanStack Query v5</a:t>
            </a:r>
            <a:endParaRPr lang="en-US" sz="1000" dirty="0"/>
          </a:p>
        </p:txBody>
      </p:sp>
      <p:sp>
        <p:nvSpPr>
          <p:cNvPr id="16" name="Shape 12"/>
          <p:cNvSpPr/>
          <p:nvPr/>
        </p:nvSpPr>
        <p:spPr>
          <a:xfrm>
            <a:off x="4718304" y="1536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17" name="Image 2" descr="preencoded.png"/>
          <p:cNvPicPr>
            <a:picLocks noChangeAspect="1"/>
          </p:cNvPicPr>
          <p:nvPr/>
        </p:nvPicPr>
        <p:blipFill>
          <a:blip r:embed="rId4"/>
          <a:stretch>
            <a:fillRect/>
          </a:stretch>
        </p:blipFill>
        <p:spPr>
          <a:xfrm>
            <a:off x="4882896" y="1783080"/>
            <a:ext cx="420624" cy="420624"/>
          </a:xfrm>
          <a:prstGeom prst="rect">
            <a:avLst/>
          </a:prstGeom>
        </p:spPr>
      </p:pic>
      <p:sp>
        <p:nvSpPr>
          <p:cNvPr id="18" name="Text 13"/>
          <p:cNvSpPr/>
          <p:nvPr/>
        </p:nvSpPr>
        <p:spPr>
          <a:xfrm>
            <a:off x="5431536" y="1627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Cryptography</a:t>
            </a:r>
            <a:endParaRPr lang="en-US" sz="1300" dirty="0"/>
          </a:p>
        </p:txBody>
      </p:sp>
      <p:sp>
        <p:nvSpPr>
          <p:cNvPr id="19" name="Text 14"/>
          <p:cNvSpPr/>
          <p:nvPr/>
        </p:nvSpPr>
        <p:spPr>
          <a:xfrm>
            <a:off x="5431536" y="1956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Web Crypto API — AES-256-GCM, SHA-256, PBKDF2</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Shamir's Secret Sharing · Ed25519 signatures</a:t>
            </a:r>
            <a:endParaRPr lang="en-US" sz="1000" dirty="0"/>
          </a:p>
        </p:txBody>
      </p:sp>
      <p:sp>
        <p:nvSpPr>
          <p:cNvPr id="20" name="Shape 15"/>
          <p:cNvSpPr/>
          <p:nvPr/>
        </p:nvSpPr>
        <p:spPr>
          <a:xfrm>
            <a:off x="292608" y="2679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1" name="Image 3" descr="preencoded.png"/>
          <p:cNvPicPr>
            <a:picLocks noChangeAspect="1"/>
          </p:cNvPicPr>
          <p:nvPr/>
        </p:nvPicPr>
        <p:blipFill>
          <a:blip r:embed="rId5"/>
          <a:stretch>
            <a:fillRect/>
          </a:stretch>
        </p:blipFill>
        <p:spPr>
          <a:xfrm>
            <a:off x="457200" y="2926080"/>
            <a:ext cx="420624" cy="420624"/>
          </a:xfrm>
          <a:prstGeom prst="rect">
            <a:avLst/>
          </a:prstGeom>
        </p:spPr>
      </p:pic>
      <p:sp>
        <p:nvSpPr>
          <p:cNvPr id="22" name="Text 16"/>
          <p:cNvSpPr/>
          <p:nvPr/>
        </p:nvSpPr>
        <p:spPr>
          <a:xfrm>
            <a:off x="1005840" y="2770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Biometrics</a:t>
            </a:r>
            <a:endParaRPr lang="en-US" sz="1300" dirty="0"/>
          </a:p>
        </p:txBody>
      </p:sp>
      <p:sp>
        <p:nvSpPr>
          <p:cNvPr id="23" name="Text 17"/>
          <p:cNvSpPr/>
          <p:nvPr/>
        </p:nvSpPr>
        <p:spPr>
          <a:xfrm>
            <a:off x="1005840" y="3099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face-api.js (TensorFlow.js)</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TinyFaceDetector + FaceLandmark68 + FaceRecognition128</a:t>
            </a:r>
            <a:endParaRPr lang="en-US" sz="1000" dirty="0"/>
          </a:p>
        </p:txBody>
      </p:sp>
      <p:sp>
        <p:nvSpPr>
          <p:cNvPr id="24" name="Shape 18"/>
          <p:cNvSpPr/>
          <p:nvPr/>
        </p:nvSpPr>
        <p:spPr>
          <a:xfrm>
            <a:off x="4718304" y="2679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5" name="Image 4" descr="preencoded.png"/>
          <p:cNvPicPr>
            <a:picLocks noChangeAspect="1"/>
          </p:cNvPicPr>
          <p:nvPr/>
        </p:nvPicPr>
        <p:blipFill>
          <a:blip r:embed="rId6"/>
          <a:stretch>
            <a:fillRect/>
          </a:stretch>
        </p:blipFill>
        <p:spPr>
          <a:xfrm>
            <a:off x="4882896" y="2926080"/>
            <a:ext cx="420624" cy="420624"/>
          </a:xfrm>
          <a:prstGeom prst="rect">
            <a:avLst/>
          </a:prstGeom>
        </p:spPr>
      </p:pic>
      <p:sp>
        <p:nvSpPr>
          <p:cNvPr id="26" name="Text 19"/>
          <p:cNvSpPr/>
          <p:nvPr/>
        </p:nvSpPr>
        <p:spPr>
          <a:xfrm>
            <a:off x="5431536" y="2770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Backend</a:t>
            </a:r>
            <a:endParaRPr lang="en-US" sz="1300" dirty="0"/>
          </a:p>
        </p:txBody>
      </p:sp>
      <p:sp>
        <p:nvSpPr>
          <p:cNvPr id="27" name="Text 20"/>
          <p:cNvSpPr/>
          <p:nvPr/>
        </p:nvSpPr>
        <p:spPr>
          <a:xfrm>
            <a:off x="5431536" y="3099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Lovable Cloud (Supabase) — PostgreSQL + RLS</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Auth · Realtime WebSocket · 6 Edge Functions</a:t>
            </a:r>
            <a:endParaRPr lang="en-US" sz="1000" dirty="0"/>
          </a:p>
        </p:txBody>
      </p:sp>
      <p:sp>
        <p:nvSpPr>
          <p:cNvPr id="28" name="Shape 21"/>
          <p:cNvSpPr/>
          <p:nvPr/>
        </p:nvSpPr>
        <p:spPr>
          <a:xfrm>
            <a:off x="292608" y="3822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9" name="Image 5" descr="preencoded.png"/>
          <p:cNvPicPr>
            <a:picLocks noChangeAspect="1"/>
          </p:cNvPicPr>
          <p:nvPr/>
        </p:nvPicPr>
        <p:blipFill>
          <a:blip r:embed="rId7"/>
          <a:stretch>
            <a:fillRect/>
          </a:stretch>
        </p:blipFill>
        <p:spPr>
          <a:xfrm>
            <a:off x="457200" y="4069080"/>
            <a:ext cx="420624" cy="420624"/>
          </a:xfrm>
          <a:prstGeom prst="rect">
            <a:avLst/>
          </a:prstGeom>
        </p:spPr>
      </p:pic>
      <p:sp>
        <p:nvSpPr>
          <p:cNvPr id="30" name="Text 22"/>
          <p:cNvSpPr/>
          <p:nvPr/>
        </p:nvSpPr>
        <p:spPr>
          <a:xfrm>
            <a:off x="1005840" y="3913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Payments &amp; Output</a:t>
            </a:r>
            <a:endParaRPr lang="en-US" sz="1300" dirty="0"/>
          </a:p>
        </p:txBody>
      </p:sp>
      <p:sp>
        <p:nvSpPr>
          <p:cNvPr id="31" name="Text 23"/>
          <p:cNvSpPr/>
          <p:nvPr/>
        </p:nvSpPr>
        <p:spPr>
          <a:xfrm>
            <a:off x="1005840" y="4242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Razorpay test mode · jsPDF + html2canvas</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qrcode npm · Lovable Email Connector</a:t>
            </a:r>
            <a:endParaRPr lang="en-US" sz="1000" dirty="0"/>
          </a:p>
        </p:txBody>
      </p:sp>
      <p:sp>
        <p:nvSpPr>
          <p:cNvPr id="32" name="Shape 24"/>
          <p:cNvSpPr/>
          <p:nvPr/>
        </p:nvSpPr>
        <p:spPr>
          <a:xfrm>
            <a:off x="4718304" y="3822192"/>
            <a:ext cx="4187952" cy="1024128"/>
          </a:xfrm>
          <a:prstGeom prst="roundRect">
            <a:avLst>
              <a:gd name="adj" fmla="val 8929"/>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33" name="Image 6" descr="preencoded.png"/>
          <p:cNvPicPr>
            <a:picLocks noChangeAspect="1"/>
          </p:cNvPicPr>
          <p:nvPr/>
        </p:nvPicPr>
        <p:blipFill>
          <a:blip r:embed="rId8"/>
          <a:stretch>
            <a:fillRect/>
          </a:stretch>
        </p:blipFill>
        <p:spPr>
          <a:xfrm>
            <a:off x="4882896" y="4069080"/>
            <a:ext cx="420624" cy="420624"/>
          </a:xfrm>
          <a:prstGeom prst="rect">
            <a:avLst/>
          </a:prstGeom>
        </p:spPr>
      </p:pic>
      <p:sp>
        <p:nvSpPr>
          <p:cNvPr id="34" name="Text 25"/>
          <p:cNvSpPr/>
          <p:nvPr/>
        </p:nvSpPr>
        <p:spPr>
          <a:xfrm>
            <a:off x="5431536" y="3913632"/>
            <a:ext cx="3346704" cy="292608"/>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AI</a:t>
            </a:r>
            <a:endParaRPr lang="en-US" sz="1300" dirty="0"/>
          </a:p>
        </p:txBody>
      </p:sp>
      <p:sp>
        <p:nvSpPr>
          <p:cNvPr id="35" name="Text 26"/>
          <p:cNvSpPr/>
          <p:nvPr/>
        </p:nvSpPr>
        <p:spPr>
          <a:xfrm>
            <a:off x="5431536" y="4242816"/>
            <a:ext cx="3346704" cy="530352"/>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Lovable AI Gateway (Gemini)</a:t>
            </a:r>
            <a:endParaRPr lang="en-US" sz="1000" dirty="0"/>
          </a:p>
          <a:p>
            <a:pPr marL="0" indent="0">
              <a:buNone/>
            </a:pPr>
            <a:r>
              <a:rPr lang="en-US" sz="1000" dirty="0">
                <a:solidFill>
                  <a:srgbClr val="6B7280"/>
                </a:solidFill>
                <a:latin typeface="Calibri" pitchFamily="34" charset="0"/>
                <a:ea typeface="Calibri" pitchFamily="34" charset="-122"/>
                <a:cs typeface="Calibri" pitchFamily="34" charset="-120"/>
              </a:rPr>
              <a:t>Platform Q&amp;A + exam guidance chatbot</a:t>
            </a:r>
            <a:endParaRPr lang="en-US" sz="1000" dirty="0"/>
          </a:p>
        </p:txBody>
      </p:sp>
      <p:sp>
        <p:nvSpPr>
          <p:cNvPr id="37" name="Text 1">
            <a:extLst>
              <a:ext uri="{FF2B5EF4-FFF2-40B4-BE49-F238E27FC236}">
                <a16:creationId xmlns:a16="http://schemas.microsoft.com/office/drawing/2014/main" id="{46B7379B-4DA9-EFF4-6AFD-E83D927FAB3C}"/>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38" name="Text 2">
            <a:extLst>
              <a:ext uri="{FF2B5EF4-FFF2-40B4-BE49-F238E27FC236}">
                <a16:creationId xmlns:a16="http://schemas.microsoft.com/office/drawing/2014/main" id="{56362E39-3249-08B1-E8E9-4FD254E2B912}"/>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9" name="Text 3">
            <a:extLst>
              <a:ext uri="{FF2B5EF4-FFF2-40B4-BE49-F238E27FC236}">
                <a16:creationId xmlns:a16="http://schemas.microsoft.com/office/drawing/2014/main" id="{0C809296-6754-67BB-BFF0-E0E094CD03DB}"/>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0" name="Text 4">
            <a:extLst>
              <a:ext uri="{FF2B5EF4-FFF2-40B4-BE49-F238E27FC236}">
                <a16:creationId xmlns:a16="http://schemas.microsoft.com/office/drawing/2014/main" id="{6C065F7A-60AA-3A11-88D3-D9A888C4D06C}"/>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1" name="Text 5">
            <a:extLst>
              <a:ext uri="{FF2B5EF4-FFF2-40B4-BE49-F238E27FC236}">
                <a16:creationId xmlns:a16="http://schemas.microsoft.com/office/drawing/2014/main" id="{4F63FD49-4AC7-9FFB-74AC-27920EEE6523}"/>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2" name="Text 1">
            <a:extLst>
              <a:ext uri="{FF2B5EF4-FFF2-40B4-BE49-F238E27FC236}">
                <a16:creationId xmlns:a16="http://schemas.microsoft.com/office/drawing/2014/main" id="{7ECEA5FE-5196-4723-96B1-793C849C7465}"/>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43" name="Text 2">
            <a:extLst>
              <a:ext uri="{FF2B5EF4-FFF2-40B4-BE49-F238E27FC236}">
                <a16:creationId xmlns:a16="http://schemas.microsoft.com/office/drawing/2014/main" id="{13878211-252B-D845-3B30-C93DC12D2E5B}"/>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Home</a:t>
            </a:r>
            <a:endParaRPr lang="en-US" sz="900" u="sng" dirty="0"/>
          </a:p>
        </p:txBody>
      </p:sp>
      <p:sp>
        <p:nvSpPr>
          <p:cNvPr id="44" name="Text 3">
            <a:extLst>
              <a:ext uri="{FF2B5EF4-FFF2-40B4-BE49-F238E27FC236}">
                <a16:creationId xmlns:a16="http://schemas.microsoft.com/office/drawing/2014/main" id="{DDA9AF85-14FB-B45E-5444-26FC8F823F9F}"/>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TriShield Vault</a:t>
            </a:r>
            <a:endParaRPr lang="en-US" sz="900" u="sng" dirty="0"/>
          </a:p>
        </p:txBody>
      </p:sp>
      <p:sp>
        <p:nvSpPr>
          <p:cNvPr id="45" name="Text 4">
            <a:extLst>
              <a:ext uri="{FF2B5EF4-FFF2-40B4-BE49-F238E27FC236}">
                <a16:creationId xmlns:a16="http://schemas.microsoft.com/office/drawing/2014/main" id="{DE8DCFF1-8620-132F-7024-510B222C4160}"/>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Features</a:t>
            </a:r>
            <a:endParaRPr lang="en-US" sz="900" dirty="0"/>
          </a:p>
        </p:txBody>
      </p:sp>
      <p:sp>
        <p:nvSpPr>
          <p:cNvPr id="46" name="Text 5">
            <a:extLst>
              <a:ext uri="{FF2B5EF4-FFF2-40B4-BE49-F238E27FC236}">
                <a16:creationId xmlns:a16="http://schemas.microsoft.com/office/drawing/2014/main" id="{C9D1BE33-87A3-C2C1-780C-A4A6D12A8C15}"/>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2">
                  <a:extLst>
                    <a:ext uri="{A12FA001-AC4F-418D-AE19-62706E023703}">
                      <ahyp:hlinkClr xmlns:ahyp="http://schemas.microsoft.com/office/drawing/2018/hyperlinkcolor" val="tx"/>
                    </a:ext>
                  </a:extLst>
                </a:hlinkClick>
              </a:rPr>
              <a:t>Demo</a:t>
            </a:r>
            <a:endParaRPr lang="en-US" sz="900" dirty="0"/>
          </a:p>
        </p:txBody>
      </p:sp>
      <p:pic>
        <p:nvPicPr>
          <p:cNvPr id="47" name="Picture 46">
            <a:extLst>
              <a:ext uri="{FF2B5EF4-FFF2-40B4-BE49-F238E27FC236}">
                <a16:creationId xmlns:a16="http://schemas.microsoft.com/office/drawing/2014/main" id="{1E859987-E37A-3CA7-14C8-FC48633DA8FE}"/>
              </a:ext>
            </a:extLst>
          </p:cNvPr>
          <p:cNvPicPr>
            <a:picLocks noChangeAspect="1"/>
          </p:cNvPicPr>
          <p:nvPr/>
        </p:nvPicPr>
        <p:blipFill>
          <a:blip r:embed="rId13"/>
          <a:stretch>
            <a:fillRect/>
          </a:stretch>
        </p:blipFill>
        <p:spPr>
          <a:xfrm>
            <a:off x="228600" y="85519"/>
            <a:ext cx="329184" cy="309705"/>
          </a:xfrm>
          <a:prstGeom prst="round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1F3F9"/>
        </a:solidFill>
        <a:effectLst/>
      </p:bgPr>
    </p:bg>
    <p:spTree>
      <p:nvGrpSpPr>
        <p:cNvPr id="1" name=""/>
        <p:cNvGrpSpPr/>
        <p:nvPr/>
      </p:nvGrpSpPr>
      <p:grpSpPr>
        <a:xfrm>
          <a:off x="0" y="0"/>
          <a:ext cx="0" cy="0"/>
          <a:chOff x="0" y="0"/>
          <a:chExt cx="0" cy="0"/>
        </a:xfrm>
      </p:grpSpPr>
      <p:sp>
        <p:nvSpPr>
          <p:cNvPr id="31" name="Shape 9">
            <a:extLst>
              <a:ext uri="{FF2B5EF4-FFF2-40B4-BE49-F238E27FC236}">
                <a16:creationId xmlns:a16="http://schemas.microsoft.com/office/drawing/2014/main" id="{65E15C0D-A2B3-0981-7E4F-B624C0C0AAD4}"/>
              </a:ext>
            </a:extLst>
          </p:cNvPr>
          <p:cNvSpPr/>
          <p:nvPr/>
        </p:nvSpPr>
        <p:spPr>
          <a:xfrm>
            <a:off x="5724144" y="531058"/>
            <a:ext cx="3335447" cy="4181619"/>
          </a:xfrm>
          <a:prstGeom prst="roundRect">
            <a:avLst>
              <a:gd name="adj" fmla="val 3676"/>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46304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46304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ARCHITECTURE</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Clean layers. Every one accountable.</a:t>
            </a:r>
            <a:endParaRPr lang="en-US" sz="2400" dirty="0"/>
          </a:p>
        </p:txBody>
      </p:sp>
      <p:sp>
        <p:nvSpPr>
          <p:cNvPr id="12" name="Shape 9"/>
          <p:cNvSpPr/>
          <p:nvPr/>
        </p:nvSpPr>
        <p:spPr>
          <a:xfrm>
            <a:off x="320040" y="1417320"/>
            <a:ext cx="5271856" cy="969264"/>
          </a:xfrm>
          <a:prstGeom prst="roundRect">
            <a:avLst>
              <a:gd name="adj" fmla="val 9434"/>
            </a:avLst>
          </a:prstGeom>
          <a:solidFill>
            <a:srgbClr val="EEF0F8"/>
          </a:solidFill>
          <a:ln w="12700">
            <a:solidFill>
              <a:srgbClr val="E2E4EA"/>
            </a:solidFill>
            <a:prstDash val="solid"/>
          </a:ln>
          <a:effectLst>
            <a:outerShdw blurRad="63500" dist="25400" dir="2700000" algn="bl" rotWithShape="0">
              <a:srgbClr val="000000">
                <a:alpha val="7000"/>
              </a:srgbClr>
            </a:outerShdw>
          </a:effectLst>
        </p:spPr>
      </p:sp>
      <p:pic>
        <p:nvPicPr>
          <p:cNvPr id="13" name="Image 1" descr="preencoded.png"/>
          <p:cNvPicPr>
            <a:picLocks noChangeAspect="1"/>
          </p:cNvPicPr>
          <p:nvPr/>
        </p:nvPicPr>
        <p:blipFill>
          <a:blip r:embed="rId3"/>
          <a:stretch>
            <a:fillRect/>
          </a:stretch>
        </p:blipFill>
        <p:spPr>
          <a:xfrm>
            <a:off x="502920" y="1673352"/>
            <a:ext cx="402336" cy="402336"/>
          </a:xfrm>
          <a:prstGeom prst="rect">
            <a:avLst/>
          </a:prstGeom>
        </p:spPr>
      </p:pic>
      <p:sp>
        <p:nvSpPr>
          <p:cNvPr id="14" name="Text 10"/>
          <p:cNvSpPr/>
          <p:nvPr/>
        </p:nvSpPr>
        <p:spPr>
          <a:xfrm>
            <a:off x="1024128" y="1508760"/>
            <a:ext cx="7662672"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Browser Layer</a:t>
            </a:r>
            <a:endParaRPr lang="en-US" sz="1300" dirty="0"/>
          </a:p>
        </p:txBody>
      </p:sp>
      <p:sp>
        <p:nvSpPr>
          <p:cNvPr id="15" name="Text 11"/>
          <p:cNvSpPr/>
          <p:nvPr/>
        </p:nvSpPr>
        <p:spPr>
          <a:xfrm>
            <a:off x="1024128" y="1819656"/>
            <a:ext cx="7662672" cy="502920"/>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React 19 · TanStack Start · Vite 7 · Tailwind v4 · shadcn/ui</a:t>
            </a:r>
            <a:endParaRPr lang="en-US" sz="950" dirty="0"/>
          </a:p>
          <a:p>
            <a:pPr marL="0" indent="0">
              <a:buNone/>
            </a:pPr>
            <a:r>
              <a:rPr lang="en-US" sz="950" dirty="0">
                <a:solidFill>
                  <a:srgbClr val="6B7280"/>
                </a:solidFill>
                <a:latin typeface="Calibri" pitchFamily="34" charset="0"/>
                <a:ea typeface="Calibri" pitchFamily="34" charset="-122"/>
                <a:cs typeface="Calibri" pitchFamily="34" charset="-120"/>
              </a:rPr>
              <a:t>Web Crypto API (AES-256-GCM, SHA-256, PBKDF2) · face-api.js · Shamir Secret Sharing</a:t>
            </a:r>
            <a:endParaRPr lang="en-US" sz="950" dirty="0"/>
          </a:p>
          <a:p>
            <a:pPr marL="0" indent="0">
              <a:buNone/>
            </a:pPr>
            <a:r>
              <a:rPr lang="en-US" sz="950" dirty="0">
                <a:solidFill>
                  <a:srgbClr val="6B7280"/>
                </a:solidFill>
                <a:latin typeface="Calibri" pitchFamily="34" charset="0"/>
                <a:ea typeface="Calibri" pitchFamily="34" charset="-122"/>
                <a:cs typeface="Calibri" pitchFamily="34" charset="-120"/>
              </a:rPr>
              <a:t>All encryption runs entirely client-side — server never sees raw keys</a:t>
            </a:r>
            <a:endParaRPr lang="en-US" sz="950" dirty="0"/>
          </a:p>
        </p:txBody>
      </p:sp>
      <p:sp>
        <p:nvSpPr>
          <p:cNvPr id="16" name="Shape 12"/>
          <p:cNvSpPr/>
          <p:nvPr/>
        </p:nvSpPr>
        <p:spPr>
          <a:xfrm>
            <a:off x="4434840" y="2386584"/>
            <a:ext cx="0" cy="128016"/>
          </a:xfrm>
          <a:prstGeom prst="line">
            <a:avLst/>
          </a:prstGeom>
          <a:noFill/>
          <a:ln w="19050">
            <a:solidFill>
              <a:srgbClr val="E2E4EA"/>
            </a:solidFill>
            <a:prstDash val="solid"/>
          </a:ln>
        </p:spPr>
      </p:sp>
      <p:sp>
        <p:nvSpPr>
          <p:cNvPr id="17" name="Shape 13"/>
          <p:cNvSpPr/>
          <p:nvPr/>
        </p:nvSpPr>
        <p:spPr>
          <a:xfrm>
            <a:off x="320040" y="2514600"/>
            <a:ext cx="5271856" cy="969264"/>
          </a:xfrm>
          <a:prstGeom prst="roundRect">
            <a:avLst>
              <a:gd name="adj" fmla="val 9434"/>
            </a:avLst>
          </a:prstGeom>
          <a:solidFill>
            <a:srgbClr val="F0FDF4"/>
          </a:solidFill>
          <a:ln w="12700">
            <a:solidFill>
              <a:srgbClr val="E2E4EA"/>
            </a:solidFill>
            <a:prstDash val="solid"/>
          </a:ln>
          <a:effectLst>
            <a:outerShdw blurRad="63500" dist="25400" dir="2700000" algn="bl" rotWithShape="0">
              <a:srgbClr val="000000">
                <a:alpha val="7000"/>
              </a:srgbClr>
            </a:outerShdw>
          </a:effectLst>
        </p:spPr>
      </p:sp>
      <p:pic>
        <p:nvPicPr>
          <p:cNvPr id="18" name="Image 2" descr="preencoded.png"/>
          <p:cNvPicPr>
            <a:picLocks noChangeAspect="1"/>
          </p:cNvPicPr>
          <p:nvPr/>
        </p:nvPicPr>
        <p:blipFill>
          <a:blip r:embed="rId4"/>
          <a:stretch>
            <a:fillRect/>
          </a:stretch>
        </p:blipFill>
        <p:spPr>
          <a:xfrm>
            <a:off x="502920" y="2770632"/>
            <a:ext cx="402336" cy="402336"/>
          </a:xfrm>
          <a:prstGeom prst="rect">
            <a:avLst/>
          </a:prstGeom>
        </p:spPr>
      </p:pic>
      <p:sp>
        <p:nvSpPr>
          <p:cNvPr id="19" name="Text 14"/>
          <p:cNvSpPr/>
          <p:nvPr/>
        </p:nvSpPr>
        <p:spPr>
          <a:xfrm>
            <a:off x="1024128" y="2606040"/>
            <a:ext cx="7662672"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Lovable Cloud (Supabase)</a:t>
            </a:r>
            <a:endParaRPr lang="en-US" sz="1300" dirty="0"/>
          </a:p>
        </p:txBody>
      </p:sp>
      <p:sp>
        <p:nvSpPr>
          <p:cNvPr id="20" name="Text 15"/>
          <p:cNvSpPr/>
          <p:nvPr/>
        </p:nvSpPr>
        <p:spPr>
          <a:xfrm>
            <a:off x="1024128" y="2916936"/>
            <a:ext cx="7662672" cy="502920"/>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PostgreSQL + Row Level Security — 14 tables, no exceptions · Auth (JWT httpOnly)</a:t>
            </a:r>
            <a:endParaRPr lang="en-US" sz="950" dirty="0"/>
          </a:p>
          <a:p>
            <a:pPr marL="0" indent="0">
              <a:buNone/>
            </a:pPr>
            <a:r>
              <a:rPr lang="en-US" sz="950" dirty="0">
                <a:solidFill>
                  <a:srgbClr val="6B7280"/>
                </a:solidFill>
                <a:latin typeface="Calibri" pitchFamily="34" charset="0"/>
                <a:ea typeface="Calibri" pitchFamily="34" charset="-122"/>
                <a:cs typeface="Calibri" pitchFamily="34" charset="-120"/>
              </a:rPr>
              <a:t>Supabase Realtime WebSocket — live events, LiveWatch sync, notification push</a:t>
            </a:r>
            <a:endParaRPr lang="en-US" sz="950" dirty="0"/>
          </a:p>
          <a:p>
            <a:pPr marL="0" indent="0">
              <a:buNone/>
            </a:pPr>
            <a:r>
              <a:rPr lang="en-US" sz="950" dirty="0">
                <a:solidFill>
                  <a:srgbClr val="6B7280"/>
                </a:solidFill>
                <a:latin typeface="Calibri" pitchFamily="34" charset="0"/>
                <a:ea typeface="Calibri" pitchFamily="34" charset="-122"/>
                <a:cs typeface="Calibri" pitchFamily="34" charset="-120"/>
              </a:rPr>
              <a:t>6 Edge Functions: paper-hash-monitor (every 60s) · join/end-watch-session · session-report</a:t>
            </a:r>
            <a:endParaRPr lang="en-US" sz="950" dirty="0"/>
          </a:p>
        </p:txBody>
      </p:sp>
      <p:sp>
        <p:nvSpPr>
          <p:cNvPr id="21" name="Shape 16"/>
          <p:cNvSpPr/>
          <p:nvPr/>
        </p:nvSpPr>
        <p:spPr>
          <a:xfrm>
            <a:off x="4434840" y="3483864"/>
            <a:ext cx="0" cy="128016"/>
          </a:xfrm>
          <a:prstGeom prst="line">
            <a:avLst/>
          </a:prstGeom>
          <a:noFill/>
          <a:ln w="19050">
            <a:solidFill>
              <a:srgbClr val="E2E4EA"/>
            </a:solidFill>
            <a:prstDash val="solid"/>
          </a:ln>
        </p:spPr>
      </p:sp>
      <p:sp>
        <p:nvSpPr>
          <p:cNvPr id="22" name="Shape 17"/>
          <p:cNvSpPr/>
          <p:nvPr/>
        </p:nvSpPr>
        <p:spPr>
          <a:xfrm>
            <a:off x="320040" y="3611880"/>
            <a:ext cx="5271856" cy="969264"/>
          </a:xfrm>
          <a:prstGeom prst="roundRect">
            <a:avLst>
              <a:gd name="adj" fmla="val 9434"/>
            </a:avLst>
          </a:prstGeom>
          <a:solidFill>
            <a:srgbClr val="FFF7ED"/>
          </a:solidFill>
          <a:ln w="12700">
            <a:solidFill>
              <a:srgbClr val="E2E4EA"/>
            </a:solidFill>
            <a:prstDash val="solid"/>
          </a:ln>
          <a:effectLst>
            <a:outerShdw blurRad="63500" dist="25400" dir="2700000" algn="bl" rotWithShape="0">
              <a:srgbClr val="000000">
                <a:alpha val="7000"/>
              </a:srgbClr>
            </a:outerShdw>
          </a:effectLst>
        </p:spPr>
      </p:sp>
      <p:pic>
        <p:nvPicPr>
          <p:cNvPr id="23" name="Image 3" descr="preencoded.png"/>
          <p:cNvPicPr>
            <a:picLocks noChangeAspect="1"/>
          </p:cNvPicPr>
          <p:nvPr/>
        </p:nvPicPr>
        <p:blipFill>
          <a:blip r:embed="rId5"/>
          <a:stretch>
            <a:fillRect/>
          </a:stretch>
        </p:blipFill>
        <p:spPr>
          <a:xfrm>
            <a:off x="502920" y="3867912"/>
            <a:ext cx="402336" cy="402336"/>
          </a:xfrm>
          <a:prstGeom prst="rect">
            <a:avLst/>
          </a:prstGeom>
        </p:spPr>
      </p:pic>
      <p:sp>
        <p:nvSpPr>
          <p:cNvPr id="24" name="Text 18"/>
          <p:cNvSpPr/>
          <p:nvPr/>
        </p:nvSpPr>
        <p:spPr>
          <a:xfrm>
            <a:off x="1024128" y="3703320"/>
            <a:ext cx="7662672"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External Services</a:t>
            </a:r>
            <a:endParaRPr lang="en-US" sz="1300" dirty="0"/>
          </a:p>
        </p:txBody>
      </p:sp>
      <p:sp>
        <p:nvSpPr>
          <p:cNvPr id="25" name="Text 19"/>
          <p:cNvSpPr/>
          <p:nvPr/>
        </p:nvSpPr>
        <p:spPr>
          <a:xfrm>
            <a:off x="1024128" y="4014216"/>
            <a:ext cx="7662672" cy="502920"/>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Stripe payments · Lovable AI Gateway (Gemini chatbot)</a:t>
            </a:r>
            <a:endParaRPr lang="en-US" sz="950" dirty="0"/>
          </a:p>
          <a:p>
            <a:pPr marL="0" indent="0">
              <a:buNone/>
            </a:pPr>
            <a:r>
              <a:rPr lang="en-US" sz="950" dirty="0">
                <a:solidFill>
                  <a:srgbClr val="6B7280"/>
                </a:solidFill>
                <a:latin typeface="Calibri" pitchFamily="34" charset="0"/>
                <a:ea typeface="Calibri" pitchFamily="34" charset="-122"/>
                <a:cs typeface="Calibri" pitchFamily="34" charset="-120"/>
              </a:rPr>
              <a:t>jsPDF + qrcode (certificates, admit cards) · Lovable Email Connector</a:t>
            </a:r>
            <a:endParaRPr lang="en-US" sz="950" dirty="0"/>
          </a:p>
        </p:txBody>
      </p:sp>
      <p:sp>
        <p:nvSpPr>
          <p:cNvPr id="26" name="Shape 20"/>
          <p:cNvSpPr/>
          <p:nvPr/>
        </p:nvSpPr>
        <p:spPr>
          <a:xfrm>
            <a:off x="320040" y="4790052"/>
            <a:ext cx="8503920" cy="256032"/>
          </a:xfrm>
          <a:prstGeom prst="roundRect">
            <a:avLst>
              <a:gd name="adj" fmla="val 21429"/>
            </a:avLst>
          </a:prstGeom>
          <a:solidFill>
            <a:srgbClr val="FEF2F2"/>
          </a:solidFill>
          <a:ln w="12700">
            <a:solidFill>
              <a:srgbClr val="FECACA"/>
            </a:solidFill>
            <a:prstDash val="solid"/>
          </a:ln>
        </p:spPr>
      </p:sp>
      <p:sp>
        <p:nvSpPr>
          <p:cNvPr id="27" name="Text 21"/>
          <p:cNvSpPr/>
          <p:nvPr/>
        </p:nvSpPr>
        <p:spPr>
          <a:xfrm>
            <a:off x="320040" y="4790052"/>
            <a:ext cx="8503920" cy="256032"/>
          </a:xfrm>
          <a:prstGeom prst="rect">
            <a:avLst/>
          </a:prstGeom>
          <a:noFill/>
          <a:ln/>
        </p:spPr>
        <p:txBody>
          <a:bodyPr wrap="square" lIns="0" tIns="0" rIns="0" bIns="0" rtlCol="0" anchor="ctr"/>
          <a:lstStyle/>
          <a:p>
            <a:pPr marL="0" indent="0" algn="ctr">
              <a:buNone/>
            </a:pPr>
            <a:r>
              <a:rPr lang="en-US" sz="900" dirty="0">
                <a:solidFill>
                  <a:srgbClr val="DC2626"/>
                </a:solidFill>
                <a:latin typeface="Calibri" pitchFamily="34" charset="0"/>
                <a:ea typeface="Calibri" pitchFamily="34" charset="-122"/>
                <a:cs typeface="Calibri" pitchFamily="34" charset="-120"/>
              </a:rPr>
              <a:t>audit_log — NO DELETE for any role · Aadhaar SHA-256 client-side only · Questions AES-256-GCM only · DPDP Act 2023 compliant</a:t>
            </a:r>
            <a:endParaRPr lang="en-US" sz="900" dirty="0"/>
          </a:p>
        </p:txBody>
      </p:sp>
      <p:pic>
        <p:nvPicPr>
          <p:cNvPr id="30" name="Picture 29">
            <a:hlinkClick r:id="rId6"/>
            <a:extLst>
              <a:ext uri="{FF2B5EF4-FFF2-40B4-BE49-F238E27FC236}">
                <a16:creationId xmlns:a16="http://schemas.microsoft.com/office/drawing/2014/main" id="{AA56B6ED-E69A-9E25-302B-11E2D66A82AC}"/>
              </a:ext>
            </a:extLst>
          </p:cNvPr>
          <p:cNvPicPr>
            <a:picLocks noChangeAspect="1"/>
          </p:cNvPicPr>
          <p:nvPr/>
        </p:nvPicPr>
        <p:blipFill>
          <a:blip r:embed="rId7"/>
          <a:stretch>
            <a:fillRect/>
          </a:stretch>
        </p:blipFill>
        <p:spPr>
          <a:xfrm>
            <a:off x="5795878" y="604209"/>
            <a:ext cx="3188626" cy="4029336"/>
          </a:xfrm>
          <a:prstGeom prst="rect">
            <a:avLst/>
          </a:prstGeom>
        </p:spPr>
      </p:pic>
      <p:sp>
        <p:nvSpPr>
          <p:cNvPr id="32" name="Text 1">
            <a:extLst>
              <a:ext uri="{FF2B5EF4-FFF2-40B4-BE49-F238E27FC236}">
                <a16:creationId xmlns:a16="http://schemas.microsoft.com/office/drawing/2014/main" id="{29636240-EE6C-2831-530C-0BAD09321B27}"/>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33" name="Text 2">
            <a:extLst>
              <a:ext uri="{FF2B5EF4-FFF2-40B4-BE49-F238E27FC236}">
                <a16:creationId xmlns:a16="http://schemas.microsoft.com/office/drawing/2014/main" id="{11ADCFA6-F543-2BD7-B525-0919CF1056AE}"/>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4" name="Text 3">
            <a:extLst>
              <a:ext uri="{FF2B5EF4-FFF2-40B4-BE49-F238E27FC236}">
                <a16:creationId xmlns:a16="http://schemas.microsoft.com/office/drawing/2014/main" id="{9D1B2CBF-D96A-C7AF-9CAA-65D5A558D910}"/>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5" name="Text 4">
            <a:extLst>
              <a:ext uri="{FF2B5EF4-FFF2-40B4-BE49-F238E27FC236}">
                <a16:creationId xmlns:a16="http://schemas.microsoft.com/office/drawing/2014/main" id="{9FA1B774-15EE-3649-F8C9-47F0156BE65D}"/>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6" name="Text 5">
            <a:extLst>
              <a:ext uri="{FF2B5EF4-FFF2-40B4-BE49-F238E27FC236}">
                <a16:creationId xmlns:a16="http://schemas.microsoft.com/office/drawing/2014/main" id="{6D010AAA-0C5A-E881-2322-72A7A00883CB}"/>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7" name="Text 1">
            <a:extLst>
              <a:ext uri="{FF2B5EF4-FFF2-40B4-BE49-F238E27FC236}">
                <a16:creationId xmlns:a16="http://schemas.microsoft.com/office/drawing/2014/main" id="{ED5BE184-5666-0B89-32BF-FDE358480798}"/>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38" name="Text 2">
            <a:extLst>
              <a:ext uri="{FF2B5EF4-FFF2-40B4-BE49-F238E27FC236}">
                <a16:creationId xmlns:a16="http://schemas.microsoft.com/office/drawing/2014/main" id="{2D0826DF-3560-2923-24A7-7B144F1EFB40}"/>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Home</a:t>
            </a:r>
            <a:endParaRPr lang="en-US" sz="900" u="sng" dirty="0"/>
          </a:p>
        </p:txBody>
      </p:sp>
      <p:sp>
        <p:nvSpPr>
          <p:cNvPr id="39" name="Text 3">
            <a:extLst>
              <a:ext uri="{FF2B5EF4-FFF2-40B4-BE49-F238E27FC236}">
                <a16:creationId xmlns:a16="http://schemas.microsoft.com/office/drawing/2014/main" id="{898A925D-1D3B-E33D-A5F1-ED273C45792A}"/>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TriShield Vault</a:t>
            </a:r>
            <a:endParaRPr lang="en-US" sz="900" u="sng" dirty="0"/>
          </a:p>
        </p:txBody>
      </p:sp>
      <p:sp>
        <p:nvSpPr>
          <p:cNvPr id="40" name="Text 4">
            <a:extLst>
              <a:ext uri="{FF2B5EF4-FFF2-40B4-BE49-F238E27FC236}">
                <a16:creationId xmlns:a16="http://schemas.microsoft.com/office/drawing/2014/main" id="{866A331E-2740-01BA-9F03-6880C3D72B02}"/>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Features</a:t>
            </a:r>
            <a:endParaRPr lang="en-US" sz="900" dirty="0"/>
          </a:p>
        </p:txBody>
      </p:sp>
      <p:sp>
        <p:nvSpPr>
          <p:cNvPr id="41" name="Text 5">
            <a:extLst>
              <a:ext uri="{FF2B5EF4-FFF2-40B4-BE49-F238E27FC236}">
                <a16:creationId xmlns:a16="http://schemas.microsoft.com/office/drawing/2014/main" id="{1FC25D59-85C8-C496-A0C5-948771041E5C}"/>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Demo</a:t>
            </a:r>
            <a:endParaRPr lang="en-US" sz="900" dirty="0"/>
          </a:p>
        </p:txBody>
      </p:sp>
      <p:pic>
        <p:nvPicPr>
          <p:cNvPr id="42" name="Picture 41">
            <a:extLst>
              <a:ext uri="{FF2B5EF4-FFF2-40B4-BE49-F238E27FC236}">
                <a16:creationId xmlns:a16="http://schemas.microsoft.com/office/drawing/2014/main" id="{DDD135BE-502E-DB0F-CCA9-760C3F322D57}"/>
              </a:ext>
            </a:extLst>
          </p:cNvPr>
          <p:cNvPicPr>
            <a:picLocks noChangeAspect="1"/>
          </p:cNvPicPr>
          <p:nvPr/>
        </p:nvPicPr>
        <p:blipFill>
          <a:blip r:embed="rId12"/>
          <a:stretch>
            <a:fillRect/>
          </a:stretch>
        </p:blipFill>
        <p:spPr>
          <a:xfrm>
            <a:off x="228600" y="85519"/>
            <a:ext cx="329184" cy="309705"/>
          </a:xfrm>
          <a:prstGeom prst="round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0F2C"/>
        </a:solidFill>
        <a:effectLst/>
      </p:bgPr>
    </p:bg>
    <p:spTree>
      <p:nvGrpSpPr>
        <p:cNvPr id="1" name=""/>
        <p:cNvGrpSpPr/>
        <p:nvPr/>
      </p:nvGrpSpPr>
      <p:grpSpPr>
        <a:xfrm>
          <a:off x="0" y="0"/>
          <a:ext cx="0" cy="0"/>
          <a:chOff x="0" y="0"/>
          <a:chExt cx="0" cy="0"/>
        </a:xfrm>
      </p:grpSpPr>
      <p:sp>
        <p:nvSpPr>
          <p:cNvPr id="3" name="Text 0"/>
          <p:cNvSpPr/>
          <p:nvPr/>
        </p:nvSpPr>
        <p:spPr>
          <a:xfrm>
            <a:off x="841248" y="182880"/>
            <a:ext cx="4572000" cy="402336"/>
          </a:xfrm>
          <a:prstGeom prst="rect">
            <a:avLst/>
          </a:prstGeom>
          <a:noFill/>
          <a:ln/>
        </p:spPr>
        <p:txBody>
          <a:bodyPr wrap="square" lIns="0" tIns="0" rIns="0" bIns="0"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Live Demo Working Video</a:t>
            </a:r>
            <a:endParaRPr lang="en-US" sz="2800" dirty="0"/>
          </a:p>
        </p:txBody>
      </p:sp>
      <p:sp>
        <p:nvSpPr>
          <p:cNvPr id="4" name="Text 1"/>
          <p:cNvSpPr/>
          <p:nvPr/>
        </p:nvSpPr>
        <p:spPr>
          <a:xfrm>
            <a:off x="347472" y="640080"/>
            <a:ext cx="6400800" cy="310896"/>
          </a:xfrm>
          <a:prstGeom prst="rect">
            <a:avLst/>
          </a:prstGeom>
          <a:noFill/>
          <a:ln/>
        </p:spPr>
        <p:txBody>
          <a:bodyPr wrap="square" lIns="0" tIns="0" rIns="0" bIns="0" rtlCol="0" anchor="ctr"/>
          <a:lstStyle/>
          <a:p>
            <a:pPr marL="0" indent="0">
              <a:buNone/>
            </a:pPr>
            <a:r>
              <a:rPr lang="en-US" sz="1300" i="1" dirty="0">
                <a:solidFill>
                  <a:srgbClr val="9CA3AF"/>
                </a:solidFill>
                <a:latin typeface="Calibri" pitchFamily="34" charset="0"/>
                <a:ea typeface="Calibri" pitchFamily="34" charset="-122"/>
                <a:cs typeface="Calibri" pitchFamily="34" charset="-120"/>
              </a:rPr>
              <a:t>Three browser tabs. Sixty seconds. End-to-end integrity.</a:t>
            </a:r>
            <a:endParaRPr lang="en-US" sz="1300" dirty="0"/>
          </a:p>
        </p:txBody>
      </p:sp>
      <p:sp>
        <p:nvSpPr>
          <p:cNvPr id="5" name="Shape 2"/>
          <p:cNvSpPr/>
          <p:nvPr/>
        </p:nvSpPr>
        <p:spPr>
          <a:xfrm>
            <a:off x="6503492" y="221567"/>
            <a:ext cx="2029968" cy="841248"/>
          </a:xfrm>
          <a:prstGeom prst="roundRect">
            <a:avLst>
              <a:gd name="adj" fmla="val 10870"/>
            </a:avLst>
          </a:prstGeom>
          <a:solidFill>
            <a:srgbClr val="DC2626"/>
          </a:solidFill>
          <a:ln w="12700">
            <a:solidFill>
              <a:srgbClr val="FF5555"/>
            </a:solidFill>
            <a:prstDash val="solid"/>
          </a:ln>
          <a:effectLst>
            <a:outerShdw blurRad="152400" dist="38100" dir="2700000" algn="bl" rotWithShape="0">
              <a:srgbClr val="000000">
                <a:alpha val="13000"/>
              </a:srgbClr>
            </a:outerShdw>
          </a:effectLst>
        </p:spPr>
      </p:sp>
      <p:sp>
        <p:nvSpPr>
          <p:cNvPr id="6" name="Shape 3">
            <a:hlinkClick r:id="rId3"/>
          </p:cNvPr>
          <p:cNvSpPr/>
          <p:nvPr/>
        </p:nvSpPr>
        <p:spPr>
          <a:xfrm>
            <a:off x="6466916" y="184991"/>
            <a:ext cx="2103120" cy="914400"/>
          </a:xfrm>
          <a:prstGeom prst="roundRect">
            <a:avLst>
              <a:gd name="adj" fmla="val 12000"/>
            </a:avLst>
          </a:prstGeom>
          <a:solidFill>
            <a:srgbClr val="000000"/>
          </a:solidFill>
          <a:ln w="25400">
            <a:solidFill>
              <a:srgbClr val="FF8888"/>
            </a:solidFill>
            <a:prstDash val="solid"/>
          </a:ln>
        </p:spPr>
      </p:sp>
      <p:pic>
        <p:nvPicPr>
          <p:cNvPr id="7" name="Image 1" descr="preencoded.png">
            <a:hlinkClick r:id="rId3"/>
          </p:cNvPr>
          <p:cNvPicPr>
            <a:picLocks noChangeAspect="1"/>
          </p:cNvPicPr>
          <p:nvPr/>
        </p:nvPicPr>
        <p:blipFill>
          <a:blip r:embed="rId4"/>
          <a:stretch>
            <a:fillRect/>
          </a:stretch>
        </p:blipFill>
        <p:spPr>
          <a:xfrm>
            <a:off x="7325045" y="450870"/>
            <a:ext cx="386862" cy="386862"/>
          </a:xfrm>
          <a:prstGeom prst="rect">
            <a:avLst/>
          </a:prstGeom>
        </p:spPr>
      </p:pic>
      <p:sp>
        <p:nvSpPr>
          <p:cNvPr id="9" name="Text 5"/>
          <p:cNvSpPr/>
          <p:nvPr/>
        </p:nvSpPr>
        <p:spPr>
          <a:xfrm>
            <a:off x="6887540" y="541607"/>
            <a:ext cx="1572768" cy="219456"/>
          </a:xfrm>
          <a:prstGeom prst="rect">
            <a:avLst/>
          </a:prstGeom>
          <a:noFill/>
          <a:ln/>
        </p:spPr>
        <p:txBody>
          <a:bodyPr wrap="square" lIns="0" tIns="0" rIns="0" bIns="0" rtlCol="0" anchor="ctr"/>
          <a:lstStyle/>
          <a:p>
            <a:pPr marL="0" indent="0">
              <a:buNone/>
            </a:pPr>
            <a:endParaRPr lang="en-US" sz="850" dirty="0"/>
          </a:p>
        </p:txBody>
      </p:sp>
      <p:sp>
        <p:nvSpPr>
          <p:cNvPr id="11" name="Shape 7"/>
          <p:cNvSpPr/>
          <p:nvPr/>
        </p:nvSpPr>
        <p:spPr>
          <a:xfrm>
            <a:off x="347472" y="1261872"/>
            <a:ext cx="8449056" cy="758952"/>
          </a:xfrm>
          <a:prstGeom prst="roundRect">
            <a:avLst>
              <a:gd name="adj" fmla="val 12048"/>
            </a:avLst>
          </a:prstGeom>
          <a:solidFill>
            <a:srgbClr val="0F1535"/>
          </a:solidFill>
          <a:ln w="12700">
            <a:solidFill>
              <a:srgbClr val="1E2761"/>
            </a:solidFill>
            <a:prstDash val="solid"/>
          </a:ln>
        </p:spPr>
      </p:sp>
      <p:sp>
        <p:nvSpPr>
          <p:cNvPr id="12" name="Shape 8"/>
          <p:cNvSpPr/>
          <p:nvPr/>
        </p:nvSpPr>
        <p:spPr>
          <a:xfrm>
            <a:off x="475488" y="1417320"/>
            <a:ext cx="438912" cy="438912"/>
          </a:xfrm>
          <a:prstGeom prst="ellipse">
            <a:avLst/>
          </a:prstGeom>
          <a:solidFill>
            <a:srgbClr val="DC2626"/>
          </a:solidFill>
          <a:ln w="12700">
            <a:solidFill>
              <a:srgbClr val="DC2626"/>
            </a:solidFill>
            <a:prstDash val="solid"/>
          </a:ln>
        </p:spPr>
      </p:sp>
      <p:sp>
        <p:nvSpPr>
          <p:cNvPr id="13" name="Text 9"/>
          <p:cNvSpPr/>
          <p:nvPr/>
        </p:nvSpPr>
        <p:spPr>
          <a:xfrm>
            <a:off x="475488" y="1417320"/>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01</a:t>
            </a:r>
            <a:endParaRPr lang="en-US" sz="1300" dirty="0"/>
          </a:p>
        </p:txBody>
      </p:sp>
      <p:sp>
        <p:nvSpPr>
          <p:cNvPr id="14" name="Text 10"/>
          <p:cNvSpPr/>
          <p:nvPr/>
        </p:nvSpPr>
        <p:spPr>
          <a:xfrm>
            <a:off x="1042416" y="1325880"/>
            <a:ext cx="182880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Institute tab</a:t>
            </a:r>
            <a:endParaRPr lang="en-US" sz="1200" dirty="0"/>
          </a:p>
        </p:txBody>
      </p:sp>
      <p:sp>
        <p:nvSpPr>
          <p:cNvPr id="15" name="Text 11"/>
          <p:cNvSpPr/>
          <p:nvPr/>
        </p:nvSpPr>
        <p:spPr>
          <a:xfrm>
            <a:off x="1042416" y="1636776"/>
            <a:ext cx="7635240" cy="320040"/>
          </a:xfrm>
          <a:prstGeom prst="rect">
            <a:avLst/>
          </a:prstGeom>
          <a:noFill/>
          <a:ln/>
        </p:spPr>
        <p:txBody>
          <a:bodyPr wrap="square" lIns="0" tIns="0" rIns="0" bIns="0" rtlCol="0" anchor="ctr"/>
          <a:lstStyle/>
          <a:p>
            <a:pPr marL="0" indent="0">
              <a:buNone/>
            </a:pPr>
            <a:r>
              <a:rPr lang="en-US" sz="1050" dirty="0">
                <a:solidFill>
                  <a:srgbClr val="9CA3AF"/>
                </a:solidFill>
                <a:latin typeface="Calibri" pitchFamily="34" charset="0"/>
                <a:ea typeface="Calibri" pitchFamily="34" charset="-122"/>
                <a:cs typeface="Calibri" pitchFamily="34" charset="-120"/>
              </a:rPr>
              <a:t>Sign in as institute@pariksha.in → Paper Builder → New Paper. Add a question — watch AES-256-GCM encryption run in the browser before request leaves device.</a:t>
            </a:r>
            <a:endParaRPr lang="en-US" sz="1050" dirty="0"/>
          </a:p>
        </p:txBody>
      </p:sp>
      <p:sp>
        <p:nvSpPr>
          <p:cNvPr id="16" name="Shape 12"/>
          <p:cNvSpPr/>
          <p:nvPr/>
        </p:nvSpPr>
        <p:spPr>
          <a:xfrm>
            <a:off x="347472" y="2157984"/>
            <a:ext cx="8449056" cy="758952"/>
          </a:xfrm>
          <a:prstGeom prst="roundRect">
            <a:avLst>
              <a:gd name="adj" fmla="val 12048"/>
            </a:avLst>
          </a:prstGeom>
          <a:solidFill>
            <a:srgbClr val="0F1535"/>
          </a:solidFill>
          <a:ln w="12700">
            <a:solidFill>
              <a:srgbClr val="1E2761"/>
            </a:solidFill>
            <a:prstDash val="solid"/>
          </a:ln>
        </p:spPr>
      </p:sp>
      <p:sp>
        <p:nvSpPr>
          <p:cNvPr id="17" name="Shape 13"/>
          <p:cNvSpPr/>
          <p:nvPr/>
        </p:nvSpPr>
        <p:spPr>
          <a:xfrm>
            <a:off x="475488" y="2313432"/>
            <a:ext cx="438912" cy="438912"/>
          </a:xfrm>
          <a:prstGeom prst="ellipse">
            <a:avLst/>
          </a:prstGeom>
          <a:solidFill>
            <a:srgbClr val="DC2626"/>
          </a:solidFill>
          <a:ln w="12700">
            <a:solidFill>
              <a:srgbClr val="DC2626"/>
            </a:solidFill>
            <a:prstDash val="solid"/>
          </a:ln>
        </p:spPr>
      </p:sp>
      <p:sp>
        <p:nvSpPr>
          <p:cNvPr id="18" name="Text 14"/>
          <p:cNvSpPr/>
          <p:nvPr/>
        </p:nvSpPr>
        <p:spPr>
          <a:xfrm>
            <a:off x="475488" y="231343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02</a:t>
            </a:r>
            <a:endParaRPr lang="en-US" sz="1300" dirty="0"/>
          </a:p>
        </p:txBody>
      </p:sp>
      <p:sp>
        <p:nvSpPr>
          <p:cNvPr id="19" name="Text 15"/>
          <p:cNvSpPr/>
          <p:nvPr/>
        </p:nvSpPr>
        <p:spPr>
          <a:xfrm>
            <a:off x="1042416" y="2221992"/>
            <a:ext cx="182880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Admin tab</a:t>
            </a:r>
            <a:endParaRPr lang="en-US" sz="1200" dirty="0"/>
          </a:p>
        </p:txBody>
      </p:sp>
      <p:sp>
        <p:nvSpPr>
          <p:cNvPr id="20" name="Text 16"/>
          <p:cNvSpPr/>
          <p:nvPr/>
        </p:nvSpPr>
        <p:spPr>
          <a:xfrm>
            <a:off x="1042416" y="2532888"/>
            <a:ext cx="7635240" cy="320040"/>
          </a:xfrm>
          <a:prstGeom prst="rect">
            <a:avLst/>
          </a:prstGeom>
          <a:noFill/>
          <a:ln/>
        </p:spPr>
        <p:txBody>
          <a:bodyPr wrap="square" lIns="0" tIns="0" rIns="0" bIns="0" rtlCol="0" anchor="ctr"/>
          <a:lstStyle/>
          <a:p>
            <a:pPr marL="0" indent="0">
              <a:buNone/>
            </a:pPr>
            <a:r>
              <a:rPr lang="en-US" sz="1050" dirty="0">
                <a:solidFill>
                  <a:srgbClr val="9CA3AF"/>
                </a:solidFill>
                <a:latin typeface="Calibri" pitchFamily="34" charset="0"/>
                <a:ea typeface="Calibri" pitchFamily="34" charset="-122"/>
                <a:cs typeface="Calibri" pitchFamily="34" charset="-120"/>
              </a:rPr>
              <a:t>Sign in as admin@pariksha.in. Edit-request appears without refreshing (Supabase Realtime push). Approve → 15-min countdown starts on both screens simultaneously.</a:t>
            </a:r>
            <a:endParaRPr lang="en-US" sz="1050" dirty="0"/>
          </a:p>
        </p:txBody>
      </p:sp>
      <p:sp>
        <p:nvSpPr>
          <p:cNvPr id="21" name="Shape 17"/>
          <p:cNvSpPr/>
          <p:nvPr/>
        </p:nvSpPr>
        <p:spPr>
          <a:xfrm>
            <a:off x="347472" y="3054096"/>
            <a:ext cx="8449056" cy="758952"/>
          </a:xfrm>
          <a:prstGeom prst="roundRect">
            <a:avLst>
              <a:gd name="adj" fmla="val 12048"/>
            </a:avLst>
          </a:prstGeom>
          <a:solidFill>
            <a:srgbClr val="0F1535"/>
          </a:solidFill>
          <a:ln w="12700">
            <a:solidFill>
              <a:srgbClr val="1E2761"/>
            </a:solidFill>
            <a:prstDash val="solid"/>
          </a:ln>
        </p:spPr>
      </p:sp>
      <p:sp>
        <p:nvSpPr>
          <p:cNvPr id="22" name="Shape 18"/>
          <p:cNvSpPr/>
          <p:nvPr/>
        </p:nvSpPr>
        <p:spPr>
          <a:xfrm>
            <a:off x="475488" y="3209544"/>
            <a:ext cx="438912" cy="438912"/>
          </a:xfrm>
          <a:prstGeom prst="ellipse">
            <a:avLst/>
          </a:prstGeom>
          <a:solidFill>
            <a:srgbClr val="DC2626"/>
          </a:solidFill>
          <a:ln w="12700">
            <a:solidFill>
              <a:srgbClr val="DC2626"/>
            </a:solidFill>
            <a:prstDash val="solid"/>
          </a:ln>
        </p:spPr>
      </p:sp>
      <p:sp>
        <p:nvSpPr>
          <p:cNvPr id="23" name="Text 19"/>
          <p:cNvSpPr/>
          <p:nvPr/>
        </p:nvSpPr>
        <p:spPr>
          <a:xfrm>
            <a:off x="475488" y="3209544"/>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03</a:t>
            </a:r>
            <a:endParaRPr lang="en-US" sz="1300" dirty="0"/>
          </a:p>
        </p:txBody>
      </p:sp>
      <p:sp>
        <p:nvSpPr>
          <p:cNvPr id="24" name="Text 20"/>
          <p:cNvSpPr/>
          <p:nvPr/>
        </p:nvSpPr>
        <p:spPr>
          <a:xfrm>
            <a:off x="1042416" y="3118104"/>
            <a:ext cx="182880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Candidate tab</a:t>
            </a:r>
            <a:endParaRPr lang="en-US" sz="1200" dirty="0"/>
          </a:p>
        </p:txBody>
      </p:sp>
      <p:sp>
        <p:nvSpPr>
          <p:cNvPr id="25" name="Text 21"/>
          <p:cNvSpPr/>
          <p:nvPr/>
        </p:nvSpPr>
        <p:spPr>
          <a:xfrm>
            <a:off x="1042416" y="3429000"/>
            <a:ext cx="7635240" cy="320040"/>
          </a:xfrm>
          <a:prstGeom prst="rect">
            <a:avLst/>
          </a:prstGeom>
          <a:noFill/>
          <a:ln/>
        </p:spPr>
        <p:txBody>
          <a:bodyPr wrap="square" lIns="0" tIns="0" rIns="0" bIns="0" rtlCol="0" anchor="ctr"/>
          <a:lstStyle/>
          <a:p>
            <a:pPr marL="0" indent="0">
              <a:buNone/>
            </a:pPr>
            <a:r>
              <a:rPr lang="en-US" sz="1050" dirty="0">
                <a:solidFill>
                  <a:srgbClr val="9CA3AF"/>
                </a:solidFill>
                <a:latin typeface="Calibri" pitchFamily="34" charset="0"/>
                <a:ea typeface="Calibri" pitchFamily="34" charset="-122"/>
                <a:cs typeface="Calibri" pitchFamily="34" charset="-120"/>
              </a:rPr>
              <a:t>Sign in as candidate@pariksha.in → Try Demo Exam. Face verification runs. Click Phone / Hide Face → watch invigilator integrity score drop in real time.</a:t>
            </a:r>
            <a:endParaRPr lang="en-US" sz="1050" dirty="0"/>
          </a:p>
        </p:txBody>
      </p:sp>
      <p:sp>
        <p:nvSpPr>
          <p:cNvPr id="26" name="Shape 22"/>
          <p:cNvSpPr/>
          <p:nvPr/>
        </p:nvSpPr>
        <p:spPr>
          <a:xfrm>
            <a:off x="347472" y="3950208"/>
            <a:ext cx="8449056" cy="758952"/>
          </a:xfrm>
          <a:prstGeom prst="roundRect">
            <a:avLst>
              <a:gd name="adj" fmla="val 12048"/>
            </a:avLst>
          </a:prstGeom>
          <a:solidFill>
            <a:srgbClr val="0F1535"/>
          </a:solidFill>
          <a:ln w="12700">
            <a:solidFill>
              <a:srgbClr val="1E2761"/>
            </a:solidFill>
            <a:prstDash val="solid"/>
          </a:ln>
        </p:spPr>
      </p:sp>
      <p:sp>
        <p:nvSpPr>
          <p:cNvPr id="27" name="Shape 23"/>
          <p:cNvSpPr/>
          <p:nvPr/>
        </p:nvSpPr>
        <p:spPr>
          <a:xfrm>
            <a:off x="475488" y="4105656"/>
            <a:ext cx="438912" cy="438912"/>
          </a:xfrm>
          <a:prstGeom prst="ellipse">
            <a:avLst/>
          </a:prstGeom>
          <a:solidFill>
            <a:srgbClr val="DC2626"/>
          </a:solidFill>
          <a:ln w="12700">
            <a:solidFill>
              <a:srgbClr val="DC2626"/>
            </a:solidFill>
            <a:prstDash val="solid"/>
          </a:ln>
        </p:spPr>
      </p:sp>
      <p:sp>
        <p:nvSpPr>
          <p:cNvPr id="28" name="Text 24"/>
          <p:cNvSpPr/>
          <p:nvPr/>
        </p:nvSpPr>
        <p:spPr>
          <a:xfrm>
            <a:off x="475488" y="4105656"/>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04</a:t>
            </a:r>
            <a:endParaRPr lang="en-US" sz="1300" dirty="0"/>
          </a:p>
        </p:txBody>
      </p:sp>
      <p:sp>
        <p:nvSpPr>
          <p:cNvPr id="29" name="Text 25"/>
          <p:cNvSpPr/>
          <p:nvPr/>
        </p:nvSpPr>
        <p:spPr>
          <a:xfrm>
            <a:off x="1042416" y="4014216"/>
            <a:ext cx="182880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TriShield Vault</a:t>
            </a:r>
            <a:endParaRPr lang="en-US" sz="1200" dirty="0"/>
          </a:p>
        </p:txBody>
      </p:sp>
      <p:sp>
        <p:nvSpPr>
          <p:cNvPr id="30" name="Text 26"/>
          <p:cNvSpPr/>
          <p:nvPr/>
        </p:nvSpPr>
        <p:spPr>
          <a:xfrm>
            <a:off x="1042416" y="4325112"/>
            <a:ext cx="7635240" cy="320040"/>
          </a:xfrm>
          <a:prstGeom prst="rect">
            <a:avLst/>
          </a:prstGeom>
          <a:noFill/>
          <a:ln/>
        </p:spPr>
        <p:txBody>
          <a:bodyPr wrap="square" lIns="0" tIns="0" rIns="0" bIns="0" rtlCol="0" anchor="ctr"/>
          <a:lstStyle/>
          <a:p>
            <a:pPr marL="0" indent="0">
              <a:buNone/>
            </a:pPr>
            <a:r>
              <a:rPr lang="en-US" sz="1050" dirty="0">
                <a:solidFill>
                  <a:srgbClr val="9CA3AF"/>
                </a:solidFill>
                <a:latin typeface="Calibri" pitchFamily="34" charset="0"/>
                <a:ea typeface="Calibri" pitchFamily="34" charset="-122"/>
                <a:cs typeface="Calibri" pitchFamily="34" charset="-120"/>
              </a:rPr>
              <a:t>Navigate to /trishield-vault. All 6 steps: Paper Authored → SHA-256 Sealed → AES-256 Encrypted → Time-Locked → Anomaly Watch → Verified Delivery.</a:t>
            </a:r>
            <a:endParaRPr lang="en-US" sz="1050" dirty="0"/>
          </a:p>
        </p:txBody>
      </p:sp>
      <p:sp>
        <p:nvSpPr>
          <p:cNvPr id="31" name="Shape 27"/>
          <p:cNvSpPr/>
          <p:nvPr/>
        </p:nvSpPr>
        <p:spPr>
          <a:xfrm>
            <a:off x="347472" y="4846320"/>
            <a:ext cx="2633472" cy="256032"/>
          </a:xfrm>
          <a:prstGeom prst="roundRect">
            <a:avLst>
              <a:gd name="adj" fmla="val 28571"/>
            </a:avLst>
          </a:prstGeom>
          <a:solidFill>
            <a:srgbClr val="FFFFFF"/>
          </a:solidFill>
          <a:ln w="12700">
            <a:solidFill>
              <a:srgbClr val="FFFFFF"/>
            </a:solidFill>
            <a:prstDash val="solid"/>
          </a:ln>
        </p:spPr>
      </p:sp>
      <p:sp>
        <p:nvSpPr>
          <p:cNvPr id="32" name="Text 28">
            <a:hlinkClick r:id="rId5"/>
          </p:cNvPr>
          <p:cNvSpPr/>
          <p:nvPr/>
        </p:nvSpPr>
        <p:spPr>
          <a:xfrm>
            <a:off x="347472" y="4846320"/>
            <a:ext cx="2633472" cy="256032"/>
          </a:xfrm>
          <a:prstGeom prst="rect">
            <a:avLst/>
          </a:prstGeom>
          <a:noFill/>
          <a:ln/>
        </p:spPr>
        <p:txBody>
          <a:bodyPr wrap="square" lIns="0" tIns="0" rIns="0" bIns="0" rtlCol="0" anchor="ctr"/>
          <a:lstStyle/>
          <a:p>
            <a:pPr marL="0" indent="0" algn="ctr">
              <a:buNone/>
            </a:pPr>
            <a:r>
              <a:rPr lang="en-US" sz="1050" b="1" u="sng" dirty="0">
                <a:solidFill>
                  <a:srgbClr val="0A0F2C"/>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Open Platform  →</a:t>
            </a:r>
            <a:endParaRPr lang="en-US" sz="1050" dirty="0"/>
          </a:p>
        </p:txBody>
      </p:sp>
      <p:sp>
        <p:nvSpPr>
          <p:cNvPr id="33" name="Shape 29"/>
          <p:cNvSpPr/>
          <p:nvPr/>
        </p:nvSpPr>
        <p:spPr>
          <a:xfrm>
            <a:off x="3090672" y="4846320"/>
            <a:ext cx="2798064" cy="256032"/>
          </a:xfrm>
          <a:prstGeom prst="roundRect">
            <a:avLst>
              <a:gd name="adj" fmla="val 28571"/>
            </a:avLst>
          </a:prstGeom>
          <a:solidFill>
            <a:srgbClr val="DC2626"/>
          </a:solidFill>
          <a:ln w="12700">
            <a:solidFill>
              <a:srgbClr val="DC2626"/>
            </a:solidFill>
            <a:prstDash val="solid"/>
          </a:ln>
        </p:spPr>
      </p:sp>
      <p:sp>
        <p:nvSpPr>
          <p:cNvPr id="34" name="Text 30">
            <a:hlinkClick r:id="rId6"/>
          </p:cNvPr>
          <p:cNvSpPr/>
          <p:nvPr/>
        </p:nvSpPr>
        <p:spPr>
          <a:xfrm>
            <a:off x="3090672" y="4846320"/>
            <a:ext cx="2798064" cy="256032"/>
          </a:xfrm>
          <a:prstGeom prst="rect">
            <a:avLst/>
          </a:prstGeom>
          <a:noFill/>
          <a:ln/>
        </p:spPr>
        <p:txBody>
          <a:bodyPr wrap="square" lIns="0" tIns="0" rIns="0" bIns="0" rtlCol="0" anchor="ctr"/>
          <a:lstStyle/>
          <a:p>
            <a:pPr marL="0" indent="0" algn="ctr">
              <a:buNone/>
            </a:pPr>
            <a:r>
              <a:rPr lang="en-US" sz="1050" b="1" u="sng" dirty="0">
                <a:solidFill>
                  <a:srgbClr val="FFFFFF"/>
                </a:solidFill>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Login (Demo@1234)  →</a:t>
            </a:r>
            <a:endParaRPr lang="en-US" sz="1050" dirty="0"/>
          </a:p>
        </p:txBody>
      </p:sp>
      <p:sp>
        <p:nvSpPr>
          <p:cNvPr id="35" name="Shape 31"/>
          <p:cNvSpPr/>
          <p:nvPr/>
        </p:nvSpPr>
        <p:spPr>
          <a:xfrm>
            <a:off x="5998464" y="4846320"/>
            <a:ext cx="2798064" cy="256032"/>
          </a:xfrm>
          <a:prstGeom prst="roundRect">
            <a:avLst>
              <a:gd name="adj" fmla="val 28571"/>
            </a:avLst>
          </a:prstGeom>
          <a:solidFill>
            <a:srgbClr val="0F1535"/>
          </a:solidFill>
          <a:ln w="12700">
            <a:solidFill>
              <a:srgbClr val="0F1535"/>
            </a:solidFill>
            <a:prstDash val="solid"/>
          </a:ln>
        </p:spPr>
      </p:sp>
      <p:sp>
        <p:nvSpPr>
          <p:cNvPr id="36" name="Text 32">
            <a:hlinkClick r:id="rId7"/>
          </p:cNvPr>
          <p:cNvSpPr/>
          <p:nvPr/>
        </p:nvSpPr>
        <p:spPr>
          <a:xfrm>
            <a:off x="5998464" y="4846320"/>
            <a:ext cx="2798064" cy="256032"/>
          </a:xfrm>
          <a:prstGeom prst="rect">
            <a:avLst/>
          </a:prstGeom>
          <a:noFill/>
          <a:ln/>
        </p:spPr>
        <p:txBody>
          <a:bodyPr wrap="square" lIns="0" tIns="0" rIns="0" bIns="0" rtlCol="0" anchor="ctr"/>
          <a:lstStyle/>
          <a:p>
            <a:pPr marL="0" indent="0" algn="ctr">
              <a:buNone/>
            </a:pPr>
            <a:r>
              <a:rPr lang="en-US" sz="1050" b="1" u="sng" dirty="0">
                <a:solidFill>
                  <a:srgbClr val="FFFFFF"/>
                </a:solidFill>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TriShield Vault  →</a:t>
            </a:r>
            <a:endParaRPr lang="en-US" sz="1050" dirty="0"/>
          </a:p>
        </p:txBody>
      </p:sp>
      <p:pic>
        <p:nvPicPr>
          <p:cNvPr id="37" name="Picture 36">
            <a:extLst>
              <a:ext uri="{FF2B5EF4-FFF2-40B4-BE49-F238E27FC236}">
                <a16:creationId xmlns:a16="http://schemas.microsoft.com/office/drawing/2014/main" id="{003D012E-6271-FC0A-3669-4A58FC36E069}"/>
              </a:ext>
            </a:extLst>
          </p:cNvPr>
          <p:cNvPicPr>
            <a:picLocks noChangeAspect="1"/>
          </p:cNvPicPr>
          <p:nvPr/>
        </p:nvPicPr>
        <p:blipFill>
          <a:blip r:embed="rId8"/>
          <a:stretch>
            <a:fillRect/>
          </a:stretch>
        </p:blipFill>
        <p:spPr>
          <a:xfrm>
            <a:off x="329184" y="191947"/>
            <a:ext cx="432582" cy="406985"/>
          </a:xfrm>
          <a:prstGeom prst="round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46304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46304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FUTURE SCOPE</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Phase 1 closes every known attack.</a:t>
            </a:r>
            <a:endParaRPr lang="en-US" sz="2400" dirty="0"/>
          </a:p>
        </p:txBody>
      </p:sp>
      <p:sp>
        <p:nvSpPr>
          <p:cNvPr id="12" name="Text 9"/>
          <p:cNvSpPr/>
          <p:nvPr/>
        </p:nvSpPr>
        <p:spPr>
          <a:xfrm>
            <a:off x="320040" y="1310640"/>
            <a:ext cx="8555736" cy="329184"/>
          </a:xfrm>
          <a:prstGeom prst="rect">
            <a:avLst/>
          </a:prstGeom>
          <a:noFill/>
          <a:ln/>
        </p:spPr>
        <p:txBody>
          <a:bodyPr wrap="square" lIns="0" tIns="0" rIns="0" bIns="0" rtlCol="0" anchor="ctr"/>
          <a:lstStyle/>
          <a:p>
            <a:pPr marL="0" indent="0">
              <a:buNone/>
            </a:pPr>
            <a:r>
              <a:rPr lang="en-US" sz="1200" i="1" dirty="0">
                <a:solidFill>
                  <a:srgbClr val="DC2626"/>
                </a:solidFill>
                <a:latin typeface="Cambria" pitchFamily="34" charset="0"/>
                <a:ea typeface="Cambria" pitchFamily="34" charset="-122"/>
                <a:cs typeface="Cambria" pitchFamily="34" charset="-120"/>
              </a:rPr>
              <a:t>Phase 2 scales to a billion and </a:t>
            </a:r>
            <a:r>
              <a:rPr lang="en-US" sz="1200" i="1" dirty="0" err="1">
                <a:solidFill>
                  <a:srgbClr val="DC2626"/>
                </a:solidFill>
                <a:latin typeface="Cambria" pitchFamily="34" charset="0"/>
                <a:ea typeface="Cambria" pitchFamily="34" charset="-122"/>
                <a:cs typeface="Cambria" pitchFamily="34" charset="-120"/>
              </a:rPr>
              <a:t>i</a:t>
            </a:r>
            <a:r>
              <a:rPr lang="en-US" sz="1200" i="1" dirty="0">
                <a:solidFill>
                  <a:srgbClr val="DC2626"/>
                </a:solidFill>
                <a:latin typeface="Cambria" pitchFamily="34" charset="0"/>
                <a:ea typeface="Cambria" pitchFamily="34" charset="-122"/>
                <a:cs typeface="Cambria" pitchFamily="34" charset="-120"/>
              </a:rPr>
              <a:t> want to make it as a new innovative platform for students who suffers always in paper leaks</a:t>
            </a:r>
            <a:endParaRPr lang="en-US" sz="1200" dirty="0"/>
          </a:p>
        </p:txBody>
      </p:sp>
      <p:sp>
        <p:nvSpPr>
          <p:cNvPr id="13" name="Shape 10"/>
          <p:cNvSpPr/>
          <p:nvPr/>
        </p:nvSpPr>
        <p:spPr>
          <a:xfrm>
            <a:off x="292608" y="166420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14" name="Shape 11"/>
          <p:cNvSpPr/>
          <p:nvPr/>
        </p:nvSpPr>
        <p:spPr>
          <a:xfrm>
            <a:off x="457200" y="1956816"/>
            <a:ext cx="365760" cy="365760"/>
          </a:xfrm>
          <a:prstGeom prst="ellipse">
            <a:avLst/>
          </a:prstGeom>
          <a:solidFill>
            <a:srgbClr val="EEF0F8"/>
          </a:solidFill>
          <a:ln w="12700">
            <a:solidFill>
              <a:srgbClr val="E2E4EA"/>
            </a:solidFill>
            <a:prstDash val="solid"/>
          </a:ln>
        </p:spPr>
      </p:sp>
      <p:pic>
        <p:nvPicPr>
          <p:cNvPr id="15" name="Image 1" descr="preencoded.png"/>
          <p:cNvPicPr>
            <a:picLocks noChangeAspect="1"/>
          </p:cNvPicPr>
          <p:nvPr/>
        </p:nvPicPr>
        <p:blipFill>
          <a:blip r:embed="rId3"/>
          <a:stretch>
            <a:fillRect/>
          </a:stretch>
        </p:blipFill>
        <p:spPr>
          <a:xfrm>
            <a:off x="512064" y="2011680"/>
            <a:ext cx="256032" cy="256032"/>
          </a:xfrm>
          <a:prstGeom prst="rect">
            <a:avLst/>
          </a:prstGeom>
        </p:spPr>
      </p:pic>
      <p:sp>
        <p:nvSpPr>
          <p:cNvPr id="16" name="Text 12"/>
          <p:cNvSpPr/>
          <p:nvPr/>
        </p:nvSpPr>
        <p:spPr>
          <a:xfrm>
            <a:off x="1115568" y="192024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Aadhaar e-KYC</a:t>
            </a:r>
            <a:endParaRPr lang="en-US" sz="1200" dirty="0"/>
          </a:p>
        </p:txBody>
      </p:sp>
      <p:sp>
        <p:nvSpPr>
          <p:cNvPr id="17" name="Text 13"/>
          <p:cNvSpPr/>
          <p:nvPr/>
        </p:nvSpPr>
        <p:spPr>
          <a:xfrm>
            <a:off x="402336" y="2505456"/>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One-shot verified identity through </a:t>
            </a:r>
            <a:r>
              <a:rPr lang="en-US" sz="1000" dirty="0" err="1">
                <a:solidFill>
                  <a:schemeClr val="bg2">
                    <a:lumMod val="50000"/>
                  </a:schemeClr>
                </a:solidFill>
              </a:rPr>
              <a:t>DigiLocker</a:t>
            </a:r>
            <a:r>
              <a:rPr lang="en-US" sz="1000" dirty="0">
                <a:solidFill>
                  <a:schemeClr val="bg2">
                    <a:lumMod val="50000"/>
                  </a:schemeClr>
                </a:solidFill>
              </a:rPr>
              <a:t> at registration. No manual document uploads, no fake IDs, no unverified candidates. Government-backed identity confirmation before a student ever reaches the exam.</a:t>
            </a:r>
          </a:p>
        </p:txBody>
      </p:sp>
      <p:sp>
        <p:nvSpPr>
          <p:cNvPr id="18" name="Shape 14"/>
          <p:cNvSpPr/>
          <p:nvPr/>
        </p:nvSpPr>
        <p:spPr>
          <a:xfrm>
            <a:off x="3236976" y="166420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19" name="Shape 15"/>
          <p:cNvSpPr/>
          <p:nvPr/>
        </p:nvSpPr>
        <p:spPr>
          <a:xfrm>
            <a:off x="3401568" y="1956816"/>
            <a:ext cx="365760" cy="365760"/>
          </a:xfrm>
          <a:prstGeom prst="ellipse">
            <a:avLst/>
          </a:prstGeom>
          <a:solidFill>
            <a:srgbClr val="EEF0F8"/>
          </a:solidFill>
          <a:ln w="12700">
            <a:solidFill>
              <a:srgbClr val="E2E4EA"/>
            </a:solidFill>
            <a:prstDash val="solid"/>
          </a:ln>
        </p:spPr>
      </p:sp>
      <p:pic>
        <p:nvPicPr>
          <p:cNvPr id="20" name="Image 2" descr="preencoded.png"/>
          <p:cNvPicPr>
            <a:picLocks noChangeAspect="1"/>
          </p:cNvPicPr>
          <p:nvPr/>
        </p:nvPicPr>
        <p:blipFill>
          <a:blip r:embed="rId4"/>
          <a:stretch>
            <a:fillRect/>
          </a:stretch>
        </p:blipFill>
        <p:spPr>
          <a:xfrm>
            <a:off x="3456432" y="2011680"/>
            <a:ext cx="256032" cy="256032"/>
          </a:xfrm>
          <a:prstGeom prst="rect">
            <a:avLst/>
          </a:prstGeom>
        </p:spPr>
      </p:pic>
      <p:sp>
        <p:nvSpPr>
          <p:cNvPr id="21" name="Text 16"/>
          <p:cNvSpPr/>
          <p:nvPr/>
        </p:nvSpPr>
        <p:spPr>
          <a:xfrm>
            <a:off x="4059936" y="192024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Blockchain Hashes</a:t>
            </a:r>
            <a:endParaRPr lang="en-US" sz="1200" dirty="0"/>
          </a:p>
        </p:txBody>
      </p:sp>
      <p:sp>
        <p:nvSpPr>
          <p:cNvPr id="22" name="Text 17"/>
          <p:cNvSpPr/>
          <p:nvPr/>
        </p:nvSpPr>
        <p:spPr>
          <a:xfrm>
            <a:off x="3346704" y="2499360"/>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The SHA-256 hash of every sealed paper is written to Polygon the moment it locks. Public, timestamped, and permanent. Proof that the paper existed unchanged before the exam started.</a:t>
            </a:r>
          </a:p>
        </p:txBody>
      </p:sp>
      <p:sp>
        <p:nvSpPr>
          <p:cNvPr id="23" name="Shape 18"/>
          <p:cNvSpPr/>
          <p:nvPr/>
        </p:nvSpPr>
        <p:spPr>
          <a:xfrm>
            <a:off x="6181344" y="166420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24" name="Shape 19"/>
          <p:cNvSpPr/>
          <p:nvPr/>
        </p:nvSpPr>
        <p:spPr>
          <a:xfrm>
            <a:off x="6345936" y="1956816"/>
            <a:ext cx="365760" cy="365760"/>
          </a:xfrm>
          <a:prstGeom prst="ellipse">
            <a:avLst/>
          </a:prstGeom>
          <a:solidFill>
            <a:srgbClr val="EEF0F8"/>
          </a:solidFill>
          <a:ln w="12700">
            <a:solidFill>
              <a:srgbClr val="E2E4EA"/>
            </a:solidFill>
            <a:prstDash val="solid"/>
          </a:ln>
        </p:spPr>
      </p:sp>
      <p:pic>
        <p:nvPicPr>
          <p:cNvPr id="25" name="Image 3" descr="preencoded.png"/>
          <p:cNvPicPr>
            <a:picLocks noChangeAspect="1"/>
          </p:cNvPicPr>
          <p:nvPr/>
        </p:nvPicPr>
        <p:blipFill>
          <a:blip r:embed="rId5"/>
          <a:stretch>
            <a:fillRect/>
          </a:stretch>
        </p:blipFill>
        <p:spPr>
          <a:xfrm>
            <a:off x="6400800" y="2011680"/>
            <a:ext cx="256032" cy="256032"/>
          </a:xfrm>
          <a:prstGeom prst="rect">
            <a:avLst/>
          </a:prstGeom>
        </p:spPr>
      </p:pic>
      <p:sp>
        <p:nvSpPr>
          <p:cNvPr id="26" name="Text 20"/>
          <p:cNvSpPr/>
          <p:nvPr/>
        </p:nvSpPr>
        <p:spPr>
          <a:xfrm>
            <a:off x="7004304" y="192024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Hardware HSM</a:t>
            </a:r>
            <a:endParaRPr lang="en-US" sz="1200" dirty="0"/>
          </a:p>
        </p:txBody>
      </p:sp>
      <p:sp>
        <p:nvSpPr>
          <p:cNvPr id="27" name="Text 21"/>
          <p:cNvSpPr/>
          <p:nvPr/>
        </p:nvSpPr>
        <p:spPr>
          <a:xfrm>
            <a:off x="6291072" y="2487168"/>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Fragment 2 moves from an environment variable into a physical Hardware Security Module. Even a full server breach cannot extract the key. Tamper-proof hardware destroys the key if compromised.</a:t>
            </a:r>
          </a:p>
        </p:txBody>
      </p:sp>
      <p:sp>
        <p:nvSpPr>
          <p:cNvPr id="28" name="Shape 22"/>
          <p:cNvSpPr/>
          <p:nvPr/>
        </p:nvSpPr>
        <p:spPr>
          <a:xfrm>
            <a:off x="292608" y="340156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29" name="Shape 23"/>
          <p:cNvSpPr/>
          <p:nvPr/>
        </p:nvSpPr>
        <p:spPr>
          <a:xfrm>
            <a:off x="457200" y="3694176"/>
            <a:ext cx="365760" cy="365760"/>
          </a:xfrm>
          <a:prstGeom prst="ellipse">
            <a:avLst/>
          </a:prstGeom>
          <a:solidFill>
            <a:srgbClr val="EEF0F8"/>
          </a:solidFill>
          <a:ln w="12700">
            <a:solidFill>
              <a:srgbClr val="E2E4EA"/>
            </a:solidFill>
            <a:prstDash val="solid"/>
          </a:ln>
        </p:spPr>
      </p:sp>
      <p:pic>
        <p:nvPicPr>
          <p:cNvPr id="30" name="Image 4" descr="preencoded.png"/>
          <p:cNvPicPr>
            <a:picLocks noChangeAspect="1"/>
          </p:cNvPicPr>
          <p:nvPr/>
        </p:nvPicPr>
        <p:blipFill>
          <a:blip r:embed="rId6"/>
          <a:stretch>
            <a:fillRect/>
          </a:stretch>
        </p:blipFill>
        <p:spPr>
          <a:xfrm>
            <a:off x="512064" y="3749040"/>
            <a:ext cx="256032" cy="256032"/>
          </a:xfrm>
          <a:prstGeom prst="rect">
            <a:avLst/>
          </a:prstGeom>
        </p:spPr>
      </p:pic>
      <p:sp>
        <p:nvSpPr>
          <p:cNvPr id="31" name="Text 24"/>
          <p:cNvSpPr/>
          <p:nvPr/>
        </p:nvSpPr>
        <p:spPr>
          <a:xfrm>
            <a:off x="1115568" y="365760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Zero-Knowledge Proofs</a:t>
            </a:r>
            <a:endParaRPr lang="en-US" sz="1200" dirty="0"/>
          </a:p>
        </p:txBody>
      </p:sp>
      <p:sp>
        <p:nvSpPr>
          <p:cNvPr id="32" name="Text 25"/>
          <p:cNvSpPr/>
          <p:nvPr/>
        </p:nvSpPr>
        <p:spPr>
          <a:xfrm>
            <a:off x="402336" y="4230624"/>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Candidates can verify their paper was not tampered with between sealing and delivery — without the platform revealing a single correct answer. Mathematical proof without exposing the secret.</a:t>
            </a:r>
          </a:p>
        </p:txBody>
      </p:sp>
      <p:sp>
        <p:nvSpPr>
          <p:cNvPr id="33" name="Shape 26"/>
          <p:cNvSpPr/>
          <p:nvPr/>
        </p:nvSpPr>
        <p:spPr>
          <a:xfrm>
            <a:off x="3236976" y="340156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34" name="Shape 27"/>
          <p:cNvSpPr/>
          <p:nvPr/>
        </p:nvSpPr>
        <p:spPr>
          <a:xfrm>
            <a:off x="3401568" y="3694176"/>
            <a:ext cx="365760" cy="365760"/>
          </a:xfrm>
          <a:prstGeom prst="ellipse">
            <a:avLst/>
          </a:prstGeom>
          <a:solidFill>
            <a:srgbClr val="EEF0F8"/>
          </a:solidFill>
          <a:ln w="12700">
            <a:solidFill>
              <a:srgbClr val="E2E4EA"/>
            </a:solidFill>
            <a:prstDash val="solid"/>
          </a:ln>
        </p:spPr>
      </p:sp>
      <p:pic>
        <p:nvPicPr>
          <p:cNvPr id="35" name="Image 5" descr="preencoded.png"/>
          <p:cNvPicPr>
            <a:picLocks noChangeAspect="1"/>
          </p:cNvPicPr>
          <p:nvPr/>
        </p:nvPicPr>
        <p:blipFill>
          <a:blip r:embed="rId7"/>
          <a:stretch>
            <a:fillRect/>
          </a:stretch>
        </p:blipFill>
        <p:spPr>
          <a:xfrm>
            <a:off x="3456432" y="3749040"/>
            <a:ext cx="256032" cy="256032"/>
          </a:xfrm>
          <a:prstGeom prst="rect">
            <a:avLst/>
          </a:prstGeom>
        </p:spPr>
      </p:pic>
      <p:sp>
        <p:nvSpPr>
          <p:cNvPr id="36" name="Text 28"/>
          <p:cNvSpPr/>
          <p:nvPr/>
        </p:nvSpPr>
        <p:spPr>
          <a:xfrm>
            <a:off x="4059936" y="365760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22 Languages</a:t>
            </a:r>
            <a:endParaRPr lang="en-US" sz="1200" dirty="0"/>
          </a:p>
        </p:txBody>
      </p:sp>
      <p:sp>
        <p:nvSpPr>
          <p:cNvPr id="37" name="Text 29"/>
          <p:cNvSpPr/>
          <p:nvPr/>
        </p:nvSpPr>
        <p:spPr>
          <a:xfrm>
            <a:off x="3346704" y="4187952"/>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Every page, every exam, every notification available in all 22 scheduled languages under the Indian constitution. No student excluded because of the language they think and read in.</a:t>
            </a:r>
          </a:p>
        </p:txBody>
      </p:sp>
      <p:sp>
        <p:nvSpPr>
          <p:cNvPr id="38" name="Shape 30"/>
          <p:cNvSpPr/>
          <p:nvPr/>
        </p:nvSpPr>
        <p:spPr>
          <a:xfrm>
            <a:off x="6181344" y="3401568"/>
            <a:ext cx="2743200" cy="1572768"/>
          </a:xfrm>
          <a:prstGeom prst="roundRect">
            <a:avLst>
              <a:gd name="adj" fmla="val 5814"/>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sp>
        <p:nvSpPr>
          <p:cNvPr id="39" name="Shape 31"/>
          <p:cNvSpPr/>
          <p:nvPr/>
        </p:nvSpPr>
        <p:spPr>
          <a:xfrm>
            <a:off x="6345936" y="3694176"/>
            <a:ext cx="365760" cy="365760"/>
          </a:xfrm>
          <a:prstGeom prst="ellipse">
            <a:avLst/>
          </a:prstGeom>
          <a:solidFill>
            <a:srgbClr val="EEF0F8"/>
          </a:solidFill>
          <a:ln w="12700">
            <a:solidFill>
              <a:srgbClr val="E2E4EA"/>
            </a:solidFill>
            <a:prstDash val="solid"/>
          </a:ln>
        </p:spPr>
      </p:sp>
      <p:pic>
        <p:nvPicPr>
          <p:cNvPr id="40" name="Image 6" descr="preencoded.png"/>
          <p:cNvPicPr>
            <a:picLocks noChangeAspect="1"/>
          </p:cNvPicPr>
          <p:nvPr/>
        </p:nvPicPr>
        <p:blipFill>
          <a:blip r:embed="rId8"/>
          <a:stretch>
            <a:fillRect/>
          </a:stretch>
        </p:blipFill>
        <p:spPr>
          <a:xfrm>
            <a:off x="6400800" y="3749040"/>
            <a:ext cx="256032" cy="256032"/>
          </a:xfrm>
          <a:prstGeom prst="rect">
            <a:avLst/>
          </a:prstGeom>
        </p:spPr>
      </p:pic>
      <p:sp>
        <p:nvSpPr>
          <p:cNvPr id="41" name="Text 32"/>
          <p:cNvSpPr/>
          <p:nvPr/>
        </p:nvSpPr>
        <p:spPr>
          <a:xfrm>
            <a:off x="7004304" y="3657600"/>
            <a:ext cx="1810512" cy="365760"/>
          </a:xfrm>
          <a:prstGeom prst="rect">
            <a:avLst/>
          </a:prstGeom>
          <a:noFill/>
          <a:ln/>
        </p:spPr>
        <p:txBody>
          <a:bodyPr wrap="square" lIns="0" tIns="0" rIns="0" bIns="0" rtlCol="0" anchor="ctr"/>
          <a:lstStyle/>
          <a:p>
            <a:pPr marL="0" indent="0">
              <a:buNone/>
            </a:pPr>
            <a:r>
              <a:rPr lang="en-US" sz="1200" b="1" dirty="0">
                <a:solidFill>
                  <a:srgbClr val="0A0F2C"/>
                </a:solidFill>
                <a:latin typeface="Calibri" pitchFamily="34" charset="0"/>
                <a:ea typeface="Calibri" pitchFamily="34" charset="-122"/>
                <a:cs typeface="Calibri" pitchFamily="34" charset="-120"/>
              </a:rPr>
              <a:t>DigiLocker Certificates</a:t>
            </a:r>
            <a:endParaRPr lang="en-US" sz="1200" dirty="0"/>
          </a:p>
        </p:txBody>
      </p:sp>
      <p:sp>
        <p:nvSpPr>
          <p:cNvPr id="42" name="Text 33"/>
          <p:cNvSpPr/>
          <p:nvPr/>
        </p:nvSpPr>
        <p:spPr>
          <a:xfrm>
            <a:off x="6291072" y="4230624"/>
            <a:ext cx="2523744" cy="621792"/>
          </a:xfrm>
          <a:prstGeom prst="rect">
            <a:avLst/>
          </a:prstGeom>
          <a:noFill/>
          <a:ln/>
        </p:spPr>
        <p:txBody>
          <a:bodyPr wrap="square" lIns="0" tIns="0" rIns="0" bIns="0" rtlCol="0" anchor="ctr"/>
          <a:lstStyle/>
          <a:p>
            <a:pPr algn="just"/>
            <a:r>
              <a:rPr lang="en-US" sz="1000" dirty="0">
                <a:solidFill>
                  <a:schemeClr val="bg2">
                    <a:lumMod val="50000"/>
                  </a:schemeClr>
                </a:solidFill>
              </a:rPr>
              <a:t>Pariksha certificates verifiable directly through India's national </a:t>
            </a:r>
            <a:r>
              <a:rPr lang="en-US" sz="1000" dirty="0" err="1">
                <a:solidFill>
                  <a:schemeClr val="bg2">
                    <a:lumMod val="50000"/>
                  </a:schemeClr>
                </a:solidFill>
              </a:rPr>
              <a:t>DigiLocker</a:t>
            </a:r>
            <a:r>
              <a:rPr lang="en-US" sz="1000" dirty="0">
                <a:solidFill>
                  <a:schemeClr val="bg2">
                    <a:lumMod val="50000"/>
                  </a:schemeClr>
                </a:solidFill>
              </a:rPr>
              <a:t> infrastructure. Universities and employers confirm results without visiting Pariksha. Accepted wherever </a:t>
            </a:r>
            <a:r>
              <a:rPr lang="en-US" sz="1000" dirty="0" err="1">
                <a:solidFill>
                  <a:schemeClr val="bg2">
                    <a:lumMod val="50000"/>
                  </a:schemeClr>
                </a:solidFill>
              </a:rPr>
              <a:t>DigiLocker</a:t>
            </a:r>
            <a:r>
              <a:rPr lang="en-US" sz="1000" dirty="0">
                <a:solidFill>
                  <a:schemeClr val="bg2">
                    <a:lumMod val="50000"/>
                  </a:schemeClr>
                </a:solidFill>
              </a:rPr>
              <a:t> is accepted.</a:t>
            </a:r>
          </a:p>
        </p:txBody>
      </p:sp>
      <p:sp>
        <p:nvSpPr>
          <p:cNvPr id="44" name="Text 1">
            <a:extLst>
              <a:ext uri="{FF2B5EF4-FFF2-40B4-BE49-F238E27FC236}">
                <a16:creationId xmlns:a16="http://schemas.microsoft.com/office/drawing/2014/main" id="{549953EF-012E-FF4C-EA6A-F87A4B82BAF3}"/>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45" name="Text 2">
            <a:extLst>
              <a:ext uri="{FF2B5EF4-FFF2-40B4-BE49-F238E27FC236}">
                <a16:creationId xmlns:a16="http://schemas.microsoft.com/office/drawing/2014/main" id="{62CF8627-4B9C-ECF1-6E19-D36AF9F48CE8}"/>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6" name="Text 3">
            <a:extLst>
              <a:ext uri="{FF2B5EF4-FFF2-40B4-BE49-F238E27FC236}">
                <a16:creationId xmlns:a16="http://schemas.microsoft.com/office/drawing/2014/main" id="{CCD7E977-48C5-6C9D-78E6-9900810D1C28}"/>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7" name="Text 4">
            <a:extLst>
              <a:ext uri="{FF2B5EF4-FFF2-40B4-BE49-F238E27FC236}">
                <a16:creationId xmlns:a16="http://schemas.microsoft.com/office/drawing/2014/main" id="{6AC21F10-12E6-35C5-96FA-1894BA3CBA16}"/>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8" name="Text 5">
            <a:extLst>
              <a:ext uri="{FF2B5EF4-FFF2-40B4-BE49-F238E27FC236}">
                <a16:creationId xmlns:a16="http://schemas.microsoft.com/office/drawing/2014/main" id="{E393E6DA-A88F-B2CB-8290-A316B0FE43ED}"/>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9" name="Text 1">
            <a:extLst>
              <a:ext uri="{FF2B5EF4-FFF2-40B4-BE49-F238E27FC236}">
                <a16:creationId xmlns:a16="http://schemas.microsoft.com/office/drawing/2014/main" id="{567E6033-6D02-BDC0-542F-1ED5FD941332}"/>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50" name="Text 2">
            <a:extLst>
              <a:ext uri="{FF2B5EF4-FFF2-40B4-BE49-F238E27FC236}">
                <a16:creationId xmlns:a16="http://schemas.microsoft.com/office/drawing/2014/main" id="{6D07952D-79EE-4662-8010-32BA4DB2D67B}"/>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Home</a:t>
            </a:r>
            <a:endParaRPr lang="en-US" sz="900" u="sng" dirty="0"/>
          </a:p>
        </p:txBody>
      </p:sp>
      <p:sp>
        <p:nvSpPr>
          <p:cNvPr id="51" name="Text 3">
            <a:extLst>
              <a:ext uri="{FF2B5EF4-FFF2-40B4-BE49-F238E27FC236}">
                <a16:creationId xmlns:a16="http://schemas.microsoft.com/office/drawing/2014/main" id="{C5CE0B2B-295E-41D2-881E-1471FED42B7C}"/>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TriShield Vault</a:t>
            </a:r>
            <a:endParaRPr lang="en-US" sz="900" u="sng" dirty="0"/>
          </a:p>
        </p:txBody>
      </p:sp>
      <p:sp>
        <p:nvSpPr>
          <p:cNvPr id="52" name="Text 4">
            <a:extLst>
              <a:ext uri="{FF2B5EF4-FFF2-40B4-BE49-F238E27FC236}">
                <a16:creationId xmlns:a16="http://schemas.microsoft.com/office/drawing/2014/main" id="{085C7139-BA50-AA8C-317A-8673903D224E}"/>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Features</a:t>
            </a:r>
            <a:endParaRPr lang="en-US" sz="900" dirty="0"/>
          </a:p>
        </p:txBody>
      </p:sp>
      <p:sp>
        <p:nvSpPr>
          <p:cNvPr id="53" name="Text 5">
            <a:extLst>
              <a:ext uri="{FF2B5EF4-FFF2-40B4-BE49-F238E27FC236}">
                <a16:creationId xmlns:a16="http://schemas.microsoft.com/office/drawing/2014/main" id="{D4D9CCD4-DE42-7E2E-56E6-19FCB0A548FC}"/>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2">
                  <a:extLst>
                    <a:ext uri="{A12FA001-AC4F-418D-AE19-62706E023703}">
                      <ahyp:hlinkClr xmlns:ahyp="http://schemas.microsoft.com/office/drawing/2018/hyperlinkcolor" val="tx"/>
                    </a:ext>
                  </a:extLst>
                </a:hlinkClick>
              </a:rPr>
              <a:t>Demo</a:t>
            </a:r>
            <a:endParaRPr lang="en-US" sz="900" dirty="0"/>
          </a:p>
        </p:txBody>
      </p:sp>
      <p:pic>
        <p:nvPicPr>
          <p:cNvPr id="54" name="Picture 53">
            <a:extLst>
              <a:ext uri="{FF2B5EF4-FFF2-40B4-BE49-F238E27FC236}">
                <a16:creationId xmlns:a16="http://schemas.microsoft.com/office/drawing/2014/main" id="{EFE14646-9F54-F646-5722-C842E1AEF04C}"/>
              </a:ext>
            </a:extLst>
          </p:cNvPr>
          <p:cNvPicPr>
            <a:picLocks noChangeAspect="1"/>
          </p:cNvPicPr>
          <p:nvPr/>
        </p:nvPicPr>
        <p:blipFill>
          <a:blip r:embed="rId13"/>
          <a:stretch>
            <a:fillRect/>
          </a:stretch>
        </p:blipFill>
        <p:spPr>
          <a:xfrm>
            <a:off x="228600" y="85519"/>
            <a:ext cx="329184" cy="309705"/>
          </a:xfrm>
          <a:prstGeom prst="round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0F2C"/>
        </a:solidFill>
        <a:effectLst/>
      </p:bgPr>
    </p:bg>
    <p:spTree>
      <p:nvGrpSpPr>
        <p:cNvPr id="1" name=""/>
        <p:cNvGrpSpPr/>
        <p:nvPr/>
      </p:nvGrpSpPr>
      <p:grpSpPr>
        <a:xfrm>
          <a:off x="0" y="0"/>
          <a:ext cx="0" cy="0"/>
          <a:chOff x="0" y="0"/>
          <a:chExt cx="0" cy="0"/>
        </a:xfrm>
      </p:grpSpPr>
      <p:sp>
        <p:nvSpPr>
          <p:cNvPr id="2" name="Shape 0"/>
          <p:cNvSpPr/>
          <p:nvPr/>
        </p:nvSpPr>
        <p:spPr>
          <a:xfrm>
            <a:off x="0" y="0"/>
            <a:ext cx="4553712" cy="5143500"/>
          </a:xfrm>
          <a:prstGeom prst="rect">
            <a:avLst/>
          </a:prstGeom>
          <a:solidFill>
            <a:srgbClr val="06091A"/>
          </a:solidFill>
          <a:ln w="12700">
            <a:solidFill>
              <a:srgbClr val="06091A"/>
            </a:solidFill>
            <a:prstDash val="solid"/>
          </a:ln>
        </p:spPr>
      </p:sp>
      <p:sp>
        <p:nvSpPr>
          <p:cNvPr id="4" name="Text 1"/>
          <p:cNvSpPr/>
          <p:nvPr/>
        </p:nvSpPr>
        <p:spPr>
          <a:xfrm>
            <a:off x="1024128" y="310896"/>
            <a:ext cx="3200400" cy="329184"/>
          </a:xfrm>
          <a:prstGeom prst="rect">
            <a:avLst/>
          </a:prstGeom>
          <a:noFill/>
          <a:ln/>
        </p:spPr>
        <p:txBody>
          <a:bodyPr wrap="square" lIns="0" tIns="0" rIns="0" bIns="0" rtlCol="0" anchor="ctr"/>
          <a:lstStyle/>
          <a:p>
            <a:pPr marL="0" indent="0">
              <a:buNone/>
            </a:pPr>
            <a:r>
              <a:rPr lang="en-US" sz="2100" b="1" dirty="0">
                <a:solidFill>
                  <a:srgbClr val="FFFFFF"/>
                </a:solidFill>
                <a:latin typeface="Cambria" pitchFamily="34" charset="0"/>
                <a:ea typeface="Cambria" pitchFamily="34" charset="-122"/>
                <a:cs typeface="Cambria" pitchFamily="34" charset="-120"/>
              </a:rPr>
              <a:t>Pariksha</a:t>
            </a:r>
            <a:endParaRPr lang="en-US" sz="2100" dirty="0"/>
          </a:p>
        </p:txBody>
      </p:sp>
      <p:sp>
        <p:nvSpPr>
          <p:cNvPr id="5" name="Text 2"/>
          <p:cNvSpPr/>
          <p:nvPr/>
        </p:nvSpPr>
        <p:spPr>
          <a:xfrm>
            <a:off x="1024128" y="640080"/>
            <a:ext cx="3200400" cy="274320"/>
          </a:xfrm>
          <a:prstGeom prst="rect">
            <a:avLst/>
          </a:prstGeom>
          <a:noFill/>
          <a:ln/>
        </p:spPr>
        <p:txBody>
          <a:bodyPr wrap="square" lIns="0" tIns="0" rIns="0" bIns="0" rtlCol="0" anchor="ctr"/>
          <a:lstStyle/>
          <a:p>
            <a:pPr marL="0" indent="0">
              <a:buNone/>
            </a:pPr>
            <a:r>
              <a:rPr lang="en-US" sz="1300" i="1" dirty="0">
                <a:solidFill>
                  <a:srgbClr val="DC2626"/>
                </a:solidFill>
                <a:latin typeface="Cambria" pitchFamily="34" charset="0"/>
                <a:ea typeface="Cambria" pitchFamily="34" charset="-122"/>
                <a:cs typeface="Cambria" pitchFamily="34" charset="-120"/>
              </a:rPr>
              <a:t>Every mark, earned.</a:t>
            </a:r>
            <a:endParaRPr lang="en-US" sz="1300" dirty="0"/>
          </a:p>
        </p:txBody>
      </p:sp>
      <p:sp>
        <p:nvSpPr>
          <p:cNvPr id="6" name="Text 3"/>
          <p:cNvSpPr/>
          <p:nvPr/>
        </p:nvSpPr>
        <p:spPr>
          <a:xfrm>
            <a:off x="365760" y="1133856"/>
            <a:ext cx="3886200" cy="960120"/>
          </a:xfrm>
          <a:prstGeom prst="rect">
            <a:avLst/>
          </a:prstGeom>
          <a:noFill/>
          <a:ln/>
        </p:spPr>
        <p:txBody>
          <a:bodyPr wrap="square" lIns="0" tIns="0" rIns="0" bIns="0" rtlCol="0" anchor="ctr"/>
          <a:lstStyle/>
          <a:p>
            <a:pPr marL="0" indent="0">
              <a:buNone/>
            </a:pPr>
            <a:r>
              <a:rPr lang="en-US" sz="2100" b="1" dirty="0">
                <a:solidFill>
                  <a:srgbClr val="FFFFFF"/>
                </a:solidFill>
                <a:latin typeface="Cambria" pitchFamily="34" charset="0"/>
                <a:ea typeface="Cambria" pitchFamily="34" charset="-122"/>
                <a:cs typeface="Cambria" pitchFamily="34" charset="-120"/>
              </a:rPr>
              <a:t>The TriShield Vault</a:t>
            </a:r>
            <a:endParaRPr lang="en-US" sz="2100" dirty="0"/>
          </a:p>
          <a:p>
            <a:pPr marL="0" indent="0">
              <a:buNone/>
            </a:pPr>
            <a:r>
              <a:rPr lang="en-US" sz="2100" b="1" dirty="0">
                <a:solidFill>
                  <a:srgbClr val="FFFFFF"/>
                </a:solidFill>
                <a:latin typeface="Cambria" pitchFamily="34" charset="0"/>
                <a:ea typeface="Cambria" pitchFamily="34" charset="-122"/>
                <a:cs typeface="Cambria" pitchFamily="34" charset="-120"/>
              </a:rPr>
              <a:t>is a new category</a:t>
            </a:r>
            <a:endParaRPr lang="en-US" sz="2100" dirty="0"/>
          </a:p>
          <a:p>
            <a:pPr marL="0" indent="0">
              <a:buNone/>
            </a:pPr>
            <a:r>
              <a:rPr lang="en-US" sz="2100" b="1" dirty="0">
                <a:solidFill>
                  <a:srgbClr val="FFFFFF"/>
                </a:solidFill>
                <a:latin typeface="Cambria" pitchFamily="34" charset="0"/>
                <a:ea typeface="Cambria" pitchFamily="34" charset="-122"/>
                <a:cs typeface="Cambria" pitchFamily="34" charset="-120"/>
              </a:rPr>
              <a:t>of exam security.</a:t>
            </a:r>
            <a:endParaRPr lang="en-US" sz="2100" dirty="0"/>
          </a:p>
        </p:txBody>
      </p:sp>
      <p:sp>
        <p:nvSpPr>
          <p:cNvPr id="7" name="Text 4"/>
          <p:cNvSpPr/>
          <p:nvPr/>
        </p:nvSpPr>
        <p:spPr>
          <a:xfrm>
            <a:off x="365760" y="2249424"/>
            <a:ext cx="3913632" cy="1444752"/>
          </a:xfrm>
          <a:prstGeom prst="rect">
            <a:avLst/>
          </a:prstGeom>
          <a:noFill/>
          <a:ln/>
        </p:spPr>
        <p:txBody>
          <a:bodyPr wrap="square" lIns="0" tIns="0" rIns="0" bIns="0" rtlCol="0" anchor="ctr"/>
          <a:lstStyle/>
          <a:p>
            <a:pPr marL="0" indent="0">
              <a:buNone/>
            </a:pPr>
            <a:r>
              <a:rPr lang="en-US" sz="1200" dirty="0">
                <a:solidFill>
                  <a:srgbClr val="9CA3AF"/>
                </a:solidFill>
                <a:latin typeface="Calibri" pitchFamily="34" charset="0"/>
                <a:ea typeface="Calibri" pitchFamily="34" charset="-122"/>
                <a:cs typeface="Calibri" pitchFamily="34" charset="-120"/>
              </a:rPr>
              <a:t>No Indian or international authority currently implements simultaneous multi-party key custody for question papers.</a:t>
            </a:r>
            <a:endParaRPr lang="en-US" sz="1200" dirty="0"/>
          </a:p>
          <a:p>
            <a:pPr marL="0" indent="0">
              <a:buNone/>
            </a:pP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This is not an improvement.</a:t>
            </a: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It is a structural replacement.</a:t>
            </a:r>
            <a:endParaRPr lang="en-US" sz="1200" dirty="0"/>
          </a:p>
        </p:txBody>
      </p:sp>
      <p:sp>
        <p:nvSpPr>
          <p:cNvPr id="8" name="Text 5"/>
          <p:cNvSpPr/>
          <p:nvPr/>
        </p:nvSpPr>
        <p:spPr>
          <a:xfrm>
            <a:off x="365760" y="3840480"/>
            <a:ext cx="3913632" cy="475488"/>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Ketan Rawat  ·  Final-year B.Tech ECE</a:t>
            </a:r>
            <a:endParaRPr lang="en-US" sz="1050" dirty="0"/>
          </a:p>
          <a:p>
            <a:pPr marL="0" indent="0">
              <a:buNone/>
            </a:pPr>
            <a:r>
              <a:rPr lang="en-US" sz="1050" dirty="0">
                <a:solidFill>
                  <a:srgbClr val="6B7280"/>
                </a:solidFill>
                <a:latin typeface="Calibri" pitchFamily="34" charset="0"/>
                <a:ea typeface="Calibri" pitchFamily="34" charset="-122"/>
                <a:cs typeface="Calibri" pitchFamily="34" charset="-120"/>
              </a:rPr>
              <a:t>NIT Jamshedpur</a:t>
            </a:r>
            <a:endParaRPr lang="en-US" sz="1050" dirty="0"/>
          </a:p>
        </p:txBody>
      </p:sp>
      <p:sp>
        <p:nvSpPr>
          <p:cNvPr id="9" name="Shape 6"/>
          <p:cNvSpPr/>
          <p:nvPr/>
        </p:nvSpPr>
        <p:spPr>
          <a:xfrm>
            <a:off x="365760" y="4462272"/>
            <a:ext cx="2487168" cy="347472"/>
          </a:xfrm>
          <a:prstGeom prst="roundRect">
            <a:avLst>
              <a:gd name="adj" fmla="val 21053"/>
            </a:avLst>
          </a:prstGeom>
          <a:solidFill>
            <a:srgbClr val="DC2626"/>
          </a:solidFill>
          <a:ln w="12700">
            <a:solidFill>
              <a:srgbClr val="DC2626"/>
            </a:solidFill>
            <a:prstDash val="solid"/>
          </a:ln>
        </p:spPr>
      </p:sp>
      <p:sp>
        <p:nvSpPr>
          <p:cNvPr id="10" name="Text 7">
            <a:hlinkClick r:id="rId3"/>
          </p:cNvPr>
          <p:cNvSpPr/>
          <p:nvPr/>
        </p:nvSpPr>
        <p:spPr>
          <a:xfrm>
            <a:off x="365760" y="4462272"/>
            <a:ext cx="2487168" cy="347472"/>
          </a:xfrm>
          <a:prstGeom prst="rect">
            <a:avLst/>
          </a:prstGeom>
          <a:noFill/>
          <a:ln/>
        </p:spPr>
        <p:txBody>
          <a:bodyPr wrap="square" lIns="0" tIns="0" rIns="0" bIns="0" rtlCol="0" anchor="ctr"/>
          <a:lstStyle/>
          <a:p>
            <a:pPr marL="0" indent="0" algn="ctr">
              <a:buNone/>
            </a:pPr>
            <a:r>
              <a:rPr lang="en-US" sz="1050" b="1" u="sng" dirty="0">
                <a:solidFill>
                  <a:srgbClr val="FFFFFF"/>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pariksha-platform.lovable.app</a:t>
            </a:r>
            <a:endParaRPr lang="en-US" sz="1050" dirty="0"/>
          </a:p>
        </p:txBody>
      </p:sp>
      <p:sp>
        <p:nvSpPr>
          <p:cNvPr id="11" name="Shape 8"/>
          <p:cNvSpPr/>
          <p:nvPr/>
        </p:nvSpPr>
        <p:spPr>
          <a:xfrm>
            <a:off x="2962656" y="4462272"/>
            <a:ext cx="1261872" cy="347472"/>
          </a:xfrm>
          <a:prstGeom prst="roundRect">
            <a:avLst>
              <a:gd name="adj" fmla="val 21053"/>
            </a:avLst>
          </a:prstGeom>
          <a:solidFill>
            <a:srgbClr val="0F1535"/>
          </a:solidFill>
          <a:ln w="12700">
            <a:solidFill>
              <a:srgbClr val="0F1535"/>
            </a:solidFill>
            <a:prstDash val="solid"/>
          </a:ln>
        </p:spPr>
      </p:sp>
      <p:sp>
        <p:nvSpPr>
          <p:cNvPr id="12" name="Text 9">
            <a:hlinkClick r:id="rId4"/>
          </p:cNvPr>
          <p:cNvSpPr/>
          <p:nvPr/>
        </p:nvSpPr>
        <p:spPr>
          <a:xfrm>
            <a:off x="2962656" y="4462272"/>
            <a:ext cx="1261872" cy="347472"/>
          </a:xfrm>
          <a:prstGeom prst="rect">
            <a:avLst/>
          </a:prstGeom>
          <a:noFill/>
          <a:ln/>
        </p:spPr>
        <p:txBody>
          <a:bodyPr wrap="square" lIns="0" tIns="0" rIns="0" bIns="0" rtlCol="0" anchor="ctr"/>
          <a:lstStyle/>
          <a:p>
            <a:pPr marL="0" indent="0" algn="ctr">
              <a:buNone/>
            </a:pPr>
            <a:r>
              <a:rPr lang="en-US" sz="1050" b="1" u="sng" dirty="0">
                <a:solidFill>
                  <a:srgbClr val="FFFFFF"/>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GitHub  →</a:t>
            </a:r>
            <a:endParaRPr lang="en-US" sz="1050" dirty="0"/>
          </a:p>
        </p:txBody>
      </p:sp>
      <p:sp>
        <p:nvSpPr>
          <p:cNvPr id="13" name="Shape 10"/>
          <p:cNvSpPr/>
          <p:nvPr/>
        </p:nvSpPr>
        <p:spPr>
          <a:xfrm>
            <a:off x="4754880" y="384048"/>
            <a:ext cx="4078224" cy="1389888"/>
          </a:xfrm>
          <a:prstGeom prst="roundRect">
            <a:avLst>
              <a:gd name="adj" fmla="val 7895"/>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14" name="Shape 11"/>
          <p:cNvSpPr/>
          <p:nvPr/>
        </p:nvSpPr>
        <p:spPr>
          <a:xfrm>
            <a:off x="4892040" y="548640"/>
            <a:ext cx="457200" cy="457200"/>
          </a:xfrm>
          <a:prstGeom prst="ellipse">
            <a:avLst/>
          </a:prstGeom>
          <a:solidFill>
            <a:srgbClr val="DC2626"/>
          </a:solidFill>
          <a:ln w="12700">
            <a:solidFill>
              <a:srgbClr val="DC2626"/>
            </a:solidFill>
            <a:prstDash val="solid"/>
          </a:ln>
        </p:spPr>
      </p:sp>
      <p:sp>
        <p:nvSpPr>
          <p:cNvPr id="15" name="Text 12"/>
          <p:cNvSpPr/>
          <p:nvPr/>
        </p:nvSpPr>
        <p:spPr>
          <a:xfrm>
            <a:off x="4892040" y="54864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01</a:t>
            </a:r>
            <a:endParaRPr lang="en-US" sz="1300" dirty="0"/>
          </a:p>
        </p:txBody>
      </p:sp>
      <p:sp>
        <p:nvSpPr>
          <p:cNvPr id="16" name="Text 13"/>
          <p:cNvSpPr/>
          <p:nvPr/>
        </p:nvSpPr>
        <p:spPr>
          <a:xfrm>
            <a:off x="5468112" y="475488"/>
            <a:ext cx="32461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Problem is real — right now.</a:t>
            </a:r>
            <a:endParaRPr lang="en-US" sz="1200" dirty="0"/>
          </a:p>
        </p:txBody>
      </p:sp>
      <p:sp>
        <p:nvSpPr>
          <p:cNvPr id="17" name="Text 14"/>
          <p:cNvSpPr/>
          <p:nvPr/>
        </p:nvSpPr>
        <p:spPr>
          <a:xfrm>
            <a:off x="5468112" y="841248"/>
            <a:ext cx="3246120" cy="822960"/>
          </a:xfrm>
          <a:prstGeom prst="rect">
            <a:avLst/>
          </a:prstGeom>
          <a:noFill/>
          <a:ln/>
        </p:spPr>
        <p:txBody>
          <a:bodyPr wrap="square" lIns="0" tIns="0" rIns="0" bIns="0" rtlCol="0" anchor="ctr"/>
          <a:lstStyle/>
          <a:p>
            <a:pPr algn="just"/>
            <a:r>
              <a:rPr lang="en-US" sz="1000" dirty="0">
                <a:solidFill>
                  <a:schemeClr val="bg1">
                    <a:lumMod val="65000"/>
                  </a:schemeClr>
                </a:solidFill>
              </a:rPr>
              <a:t>NEET 2026 cancelled 6 weeks before this submission. 2.27M students. 5 deaths. CBI investigation opened. Supreme Court involved. National news for weeks. This is not a hypothetical problem we chose for a hackathon. It happened while we were building this.</a:t>
            </a:r>
          </a:p>
        </p:txBody>
      </p:sp>
      <p:sp>
        <p:nvSpPr>
          <p:cNvPr id="18" name="Shape 15"/>
          <p:cNvSpPr/>
          <p:nvPr/>
        </p:nvSpPr>
        <p:spPr>
          <a:xfrm>
            <a:off x="4754880" y="1920240"/>
            <a:ext cx="4078224" cy="1389888"/>
          </a:xfrm>
          <a:prstGeom prst="roundRect">
            <a:avLst>
              <a:gd name="adj" fmla="val 7895"/>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19" name="Shape 16"/>
          <p:cNvSpPr/>
          <p:nvPr/>
        </p:nvSpPr>
        <p:spPr>
          <a:xfrm>
            <a:off x="4892040" y="2084832"/>
            <a:ext cx="457200" cy="457200"/>
          </a:xfrm>
          <a:prstGeom prst="ellipse">
            <a:avLst/>
          </a:prstGeom>
          <a:solidFill>
            <a:srgbClr val="DC2626"/>
          </a:solidFill>
          <a:ln w="12700">
            <a:solidFill>
              <a:srgbClr val="DC2626"/>
            </a:solidFill>
            <a:prstDash val="solid"/>
          </a:ln>
        </p:spPr>
      </p:sp>
      <p:sp>
        <p:nvSpPr>
          <p:cNvPr id="20" name="Text 17"/>
          <p:cNvSpPr/>
          <p:nvPr/>
        </p:nvSpPr>
        <p:spPr>
          <a:xfrm>
            <a:off x="4892040" y="20848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02</a:t>
            </a:r>
            <a:endParaRPr lang="en-US" sz="1300" dirty="0"/>
          </a:p>
        </p:txBody>
      </p:sp>
      <p:sp>
        <p:nvSpPr>
          <p:cNvPr id="21" name="Text 18"/>
          <p:cNvSpPr/>
          <p:nvPr/>
        </p:nvSpPr>
        <p:spPr>
          <a:xfrm>
            <a:off x="5468112" y="2011680"/>
            <a:ext cx="32461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Architecture is provably better.</a:t>
            </a:r>
            <a:endParaRPr lang="en-US" sz="1200" dirty="0"/>
          </a:p>
        </p:txBody>
      </p:sp>
      <p:sp>
        <p:nvSpPr>
          <p:cNvPr id="22" name="Text 19"/>
          <p:cNvSpPr/>
          <p:nvPr/>
        </p:nvSpPr>
        <p:spPr>
          <a:xfrm>
            <a:off x="5468112" y="2377440"/>
            <a:ext cx="3246120" cy="822960"/>
          </a:xfrm>
          <a:prstGeom prst="rect">
            <a:avLst/>
          </a:prstGeom>
          <a:noFill/>
          <a:ln/>
        </p:spPr>
        <p:txBody>
          <a:bodyPr wrap="square" lIns="0" tIns="0" rIns="0" bIns="0" rtlCol="0" anchor="ctr"/>
          <a:lstStyle/>
          <a:p>
            <a:pPr algn="just"/>
            <a:r>
              <a:rPr lang="en-US" sz="1000" dirty="0">
                <a:solidFill>
                  <a:schemeClr val="bg1">
                    <a:lumMod val="65000"/>
                  </a:schemeClr>
                </a:solidFill>
              </a:rPr>
              <a:t>Every documented Indian exam attack vector — insider leak, proxy candidate, database theft, corrupt invigilator — is closed not by adding another layer of monitoring but by eliminating single-party control entirely. One person cannot act alone. That is a mathematical guarantee, not a policy.</a:t>
            </a:r>
          </a:p>
        </p:txBody>
      </p:sp>
      <p:sp>
        <p:nvSpPr>
          <p:cNvPr id="23" name="Shape 20"/>
          <p:cNvSpPr/>
          <p:nvPr/>
        </p:nvSpPr>
        <p:spPr>
          <a:xfrm>
            <a:off x="4754880" y="3456432"/>
            <a:ext cx="4078224" cy="1389888"/>
          </a:xfrm>
          <a:prstGeom prst="roundRect">
            <a:avLst>
              <a:gd name="adj" fmla="val 7895"/>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24" name="Shape 21"/>
          <p:cNvSpPr/>
          <p:nvPr/>
        </p:nvSpPr>
        <p:spPr>
          <a:xfrm>
            <a:off x="4892040" y="3621024"/>
            <a:ext cx="457200" cy="457200"/>
          </a:xfrm>
          <a:prstGeom prst="ellipse">
            <a:avLst/>
          </a:prstGeom>
          <a:solidFill>
            <a:srgbClr val="DC2626"/>
          </a:solidFill>
          <a:ln w="12700">
            <a:solidFill>
              <a:srgbClr val="DC2626"/>
            </a:solidFill>
            <a:prstDash val="solid"/>
          </a:ln>
        </p:spPr>
      </p:sp>
      <p:sp>
        <p:nvSpPr>
          <p:cNvPr id="25" name="Text 22"/>
          <p:cNvSpPr/>
          <p:nvPr/>
        </p:nvSpPr>
        <p:spPr>
          <a:xfrm>
            <a:off x="4892040" y="3621024"/>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03</a:t>
            </a:r>
            <a:endParaRPr lang="en-US" sz="1300" dirty="0"/>
          </a:p>
        </p:txBody>
      </p:sp>
      <p:sp>
        <p:nvSpPr>
          <p:cNvPr id="26" name="Text 23"/>
          <p:cNvSpPr/>
          <p:nvPr/>
        </p:nvSpPr>
        <p:spPr>
          <a:xfrm>
            <a:off x="5468112" y="3547872"/>
            <a:ext cx="32461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Live. Not a mockup.</a:t>
            </a:r>
            <a:endParaRPr lang="en-US" sz="1200" dirty="0"/>
          </a:p>
        </p:txBody>
      </p:sp>
      <p:sp>
        <p:nvSpPr>
          <p:cNvPr id="27" name="Text 24"/>
          <p:cNvSpPr/>
          <p:nvPr/>
        </p:nvSpPr>
        <p:spPr>
          <a:xfrm>
            <a:off x="5468112" y="3913632"/>
            <a:ext cx="3246120" cy="822960"/>
          </a:xfrm>
          <a:prstGeom prst="rect">
            <a:avLst/>
          </a:prstGeom>
          <a:noFill/>
          <a:ln/>
        </p:spPr>
        <p:txBody>
          <a:bodyPr wrap="square" lIns="0" tIns="0" rIns="0" bIns="0" rtlCol="0" anchor="ctr"/>
          <a:lstStyle/>
          <a:p>
            <a:pPr algn="just"/>
            <a:r>
              <a:rPr lang="en-US" sz="1000" dirty="0">
                <a:solidFill>
                  <a:schemeClr val="bg1">
                    <a:lumMod val="65000"/>
                  </a:schemeClr>
                </a:solidFill>
              </a:rPr>
              <a:t>Five working roles with one-click demo login. Real Stripe payments. Real face verification. Real encrypted papers. Real PDFs with Ed25519 signatures. Real-time WebSocket integrity monitoring. </a:t>
            </a:r>
            <a:r>
              <a:rPr lang="en-US" sz="1000" dirty="0" err="1">
                <a:solidFill>
                  <a:schemeClr val="bg1">
                    <a:lumMod val="65000"/>
                  </a:schemeClr>
                </a:solidFill>
              </a:rPr>
              <a:t>TriShield</a:t>
            </a:r>
            <a:r>
              <a:rPr lang="en-US" sz="1000" dirty="0">
                <a:solidFill>
                  <a:schemeClr val="bg1">
                    <a:lumMod val="65000"/>
                  </a:schemeClr>
                </a:solidFill>
              </a:rPr>
              <a:t> 6-step demo completes in under 60 seconds with three live browser sessions on a real database.</a:t>
            </a:r>
          </a:p>
        </p:txBody>
      </p:sp>
      <p:sp>
        <p:nvSpPr>
          <p:cNvPr id="28" name="Shape 25"/>
          <p:cNvSpPr/>
          <p:nvPr/>
        </p:nvSpPr>
        <p:spPr>
          <a:xfrm>
            <a:off x="4754880" y="4932132"/>
            <a:ext cx="4078224" cy="164592"/>
          </a:xfrm>
          <a:prstGeom prst="roundRect">
            <a:avLst>
              <a:gd name="adj" fmla="val 22222"/>
            </a:avLst>
          </a:prstGeom>
          <a:solidFill>
            <a:srgbClr val="1E2761"/>
          </a:solidFill>
          <a:ln w="12700">
            <a:solidFill>
              <a:srgbClr val="1E2761"/>
            </a:solidFill>
            <a:prstDash val="solid"/>
          </a:ln>
        </p:spPr>
      </p:sp>
      <p:sp>
        <p:nvSpPr>
          <p:cNvPr id="29" name="Text 26"/>
          <p:cNvSpPr/>
          <p:nvPr/>
        </p:nvSpPr>
        <p:spPr>
          <a:xfrm>
            <a:off x="4754880" y="4946200"/>
            <a:ext cx="4078224" cy="164592"/>
          </a:xfrm>
          <a:prstGeom prst="rect">
            <a:avLst/>
          </a:prstGeom>
          <a:noFill/>
          <a:ln/>
        </p:spPr>
        <p:txBody>
          <a:bodyPr wrap="square" rtlCol="0" anchor="ctr"/>
          <a:lstStyle/>
          <a:p>
            <a:pPr marL="0" indent="0" algn="ctr">
              <a:buNone/>
            </a:pPr>
            <a:r>
              <a:rPr lang="en-US" sz="750" dirty="0">
                <a:solidFill>
                  <a:srgbClr val="9CA3AF"/>
                </a:solidFill>
                <a:latin typeface="Calibri" pitchFamily="34" charset="0"/>
                <a:ea typeface="Calibri" pitchFamily="34" charset="-122"/>
                <a:cs typeface="Calibri" pitchFamily="34" charset="-120"/>
              </a:rPr>
              <a:t>FAR AWAY 2026  ·  Innovation  ·  Impact  ·  Technical Depth  ·  Completeness</a:t>
            </a:r>
            <a:endParaRPr lang="en-US" sz="750" dirty="0"/>
          </a:p>
        </p:txBody>
      </p:sp>
      <p:pic>
        <p:nvPicPr>
          <p:cNvPr id="30" name="Picture 29">
            <a:extLst>
              <a:ext uri="{FF2B5EF4-FFF2-40B4-BE49-F238E27FC236}">
                <a16:creationId xmlns:a16="http://schemas.microsoft.com/office/drawing/2014/main" id="{C493F547-37FF-E3BD-0EEE-FCCC549CF32C}"/>
              </a:ext>
            </a:extLst>
          </p:cNvPr>
          <p:cNvPicPr>
            <a:picLocks noChangeAspect="1"/>
          </p:cNvPicPr>
          <p:nvPr/>
        </p:nvPicPr>
        <p:blipFill>
          <a:blip r:embed="rId5"/>
          <a:stretch>
            <a:fillRect/>
          </a:stretch>
        </p:blipFill>
        <p:spPr>
          <a:xfrm>
            <a:off x="310896" y="306324"/>
            <a:ext cx="594360" cy="559190"/>
          </a:xfrm>
          <a:prstGeom prst="round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Home</a:t>
            </a:r>
            <a:endParaRPr lang="en-US" sz="900" u="sng"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TriShield Vault</a:t>
            </a:r>
            <a:endParaRPr lang="en-US" sz="900" u="sng"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Features</a:t>
            </a: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Demo</a:t>
            </a:r>
            <a:endParaRPr lang="en-US" sz="900" dirty="0"/>
          </a:p>
        </p:txBody>
      </p:sp>
      <p:sp>
        <p:nvSpPr>
          <p:cNvPr id="9" name="Shape 6"/>
          <p:cNvSpPr/>
          <p:nvPr/>
        </p:nvSpPr>
        <p:spPr>
          <a:xfrm>
            <a:off x="320040" y="548640"/>
            <a:ext cx="192024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92024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PROBLEM STATEMENT</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A decade of paper leaks.</a:t>
            </a:r>
            <a:endParaRPr lang="en-US" sz="2400" dirty="0"/>
          </a:p>
        </p:txBody>
      </p:sp>
      <p:sp>
        <p:nvSpPr>
          <p:cNvPr id="12" name="Text 9"/>
          <p:cNvSpPr/>
          <p:nvPr/>
        </p:nvSpPr>
        <p:spPr>
          <a:xfrm>
            <a:off x="320040" y="1353312"/>
            <a:ext cx="8503920" cy="329184"/>
          </a:xfrm>
          <a:prstGeom prst="rect">
            <a:avLst/>
          </a:prstGeom>
          <a:noFill/>
          <a:ln/>
        </p:spPr>
        <p:txBody>
          <a:bodyPr wrap="square" lIns="0" tIns="0" rIns="0" bIns="0" rtlCol="0" anchor="ctr"/>
          <a:lstStyle/>
          <a:p>
            <a:pPr marL="0" indent="0">
              <a:buNone/>
            </a:pPr>
            <a:r>
              <a:rPr lang="en-US" sz="1400" i="1" dirty="0">
                <a:solidFill>
                  <a:srgbClr val="DC2626"/>
                </a:solidFill>
                <a:latin typeface="Cambria" pitchFamily="34" charset="0"/>
                <a:ea typeface="Cambria" pitchFamily="34" charset="-122"/>
                <a:cs typeface="Cambria" pitchFamily="34" charset="-120"/>
              </a:rPr>
              <a:t>70+ incidents · 15 states · 1.7 crore students' futures disrupted</a:t>
            </a:r>
            <a:endParaRPr lang="en-US" sz="1400" dirty="0"/>
          </a:p>
        </p:txBody>
      </p:sp>
      <p:sp>
        <p:nvSpPr>
          <p:cNvPr id="13" name="Shape 10"/>
          <p:cNvSpPr/>
          <p:nvPr/>
        </p:nvSpPr>
        <p:spPr>
          <a:xfrm>
            <a:off x="292608" y="1828800"/>
            <a:ext cx="1993392" cy="2450592"/>
          </a:xfrm>
          <a:prstGeom prst="roundRect">
            <a:avLst>
              <a:gd name="adj" fmla="val 4587"/>
            </a:avLst>
          </a:prstGeom>
          <a:ln>
            <a:solidFill>
              <a:srgbClr val="FF0000"/>
            </a:solidFill>
          </a:ln>
        </p:spPr>
        <p:style>
          <a:lnRef idx="2">
            <a:schemeClr val="accent2"/>
          </a:lnRef>
          <a:fillRef idx="1">
            <a:schemeClr val="lt1"/>
          </a:fillRef>
          <a:effectRef idx="0">
            <a:schemeClr val="accent2"/>
          </a:effectRef>
          <a:fontRef idx="minor">
            <a:schemeClr val="dk1"/>
          </a:fontRef>
        </p:style>
      </p:sp>
      <p:sp>
        <p:nvSpPr>
          <p:cNvPr id="14" name="Shape 11"/>
          <p:cNvSpPr/>
          <p:nvPr/>
        </p:nvSpPr>
        <p:spPr>
          <a:xfrm>
            <a:off x="292608" y="1828800"/>
            <a:ext cx="1993392" cy="384048"/>
          </a:xfrm>
          <a:prstGeom prst="rect">
            <a:avLst/>
          </a:prstGeom>
          <a:solidFill>
            <a:srgbClr val="DC2626"/>
          </a:solidFill>
          <a:ln w="12700">
            <a:solidFill>
              <a:srgbClr val="DC2626"/>
            </a:solidFill>
            <a:prstDash val="solid"/>
          </a:ln>
        </p:spPr>
      </p:sp>
      <p:sp>
        <p:nvSpPr>
          <p:cNvPr id="15" name="Text 12"/>
          <p:cNvSpPr/>
          <p:nvPr/>
        </p:nvSpPr>
        <p:spPr>
          <a:xfrm>
            <a:off x="292608" y="1828800"/>
            <a:ext cx="1993392"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2026</a:t>
            </a:r>
            <a:endParaRPr lang="en-US" sz="1400" dirty="0"/>
          </a:p>
        </p:txBody>
      </p:sp>
      <p:sp>
        <p:nvSpPr>
          <p:cNvPr id="16" name="Text 13"/>
          <p:cNvSpPr/>
          <p:nvPr/>
        </p:nvSpPr>
        <p:spPr>
          <a:xfrm>
            <a:off x="402336" y="2218396"/>
            <a:ext cx="1773936" cy="329184"/>
          </a:xfrm>
          <a:prstGeom prst="rect">
            <a:avLst/>
          </a:prstGeom>
          <a:noFill/>
          <a:ln/>
        </p:spPr>
        <p:txBody>
          <a:bodyPr wrap="square" lIns="0" tIns="0" rIns="0" bIns="0" rtlCol="0" anchor="ctr"/>
          <a:lstStyle/>
          <a:p>
            <a:pPr marL="0" indent="0" algn="ctr">
              <a:buNone/>
            </a:pPr>
            <a:r>
              <a:rPr lang="en-US" sz="1200" b="1" dirty="0">
                <a:solidFill>
                  <a:srgbClr val="0A0F2C"/>
                </a:solidFill>
                <a:latin typeface="Calibri" pitchFamily="34" charset="0"/>
                <a:ea typeface="Calibri" pitchFamily="34" charset="-122"/>
                <a:cs typeface="Calibri" pitchFamily="34" charset="-120"/>
              </a:rPr>
              <a:t>NEET-UG Cancelled</a:t>
            </a:r>
            <a:endParaRPr lang="en-US" sz="1200" dirty="0"/>
          </a:p>
        </p:txBody>
      </p:sp>
      <p:sp>
        <p:nvSpPr>
          <p:cNvPr id="17" name="Text 14"/>
          <p:cNvSpPr/>
          <p:nvPr/>
        </p:nvSpPr>
        <p:spPr>
          <a:xfrm>
            <a:off x="402336" y="2623624"/>
            <a:ext cx="1773936" cy="1481328"/>
          </a:xfrm>
          <a:prstGeom prst="rect">
            <a:avLst/>
          </a:prstGeom>
          <a:noFill/>
          <a:ln/>
        </p:spPr>
        <p:txBody>
          <a:bodyPr wrap="square" lIns="0" tIns="0" rIns="0" bIns="0" rtlCol="0" anchor="ctr"/>
          <a:lstStyle/>
          <a:p>
            <a:pPr algn="just"/>
            <a:r>
              <a:rPr lang="en-US" sz="1050" dirty="0"/>
              <a:t>Kota syndicate circulated the paper via WhatsApp before 6am on exam day. NTA cancelled it nine days later. Five students died. Akanksha Chaturvedi left a note saying she could not be sure she would score the same again. NTA chief removed. CBI investigation opened. Re-exam scheduled June 21. Nothing fixed at the root.</a:t>
            </a:r>
          </a:p>
        </p:txBody>
      </p:sp>
      <p:sp>
        <p:nvSpPr>
          <p:cNvPr id="18" name="Shape 15"/>
          <p:cNvSpPr/>
          <p:nvPr/>
        </p:nvSpPr>
        <p:spPr>
          <a:xfrm>
            <a:off x="2468880" y="1828800"/>
            <a:ext cx="1993392" cy="2450592"/>
          </a:xfrm>
          <a:prstGeom prst="roundRect">
            <a:avLst>
              <a:gd name="adj" fmla="val 4587"/>
            </a:avLst>
          </a:prstGeom>
          <a:solidFill>
            <a:srgbClr val="FFFFFF"/>
          </a:solidFill>
          <a:ln w="12700">
            <a:solidFill>
              <a:schemeClr val="accent2">
                <a:lumMod val="75000"/>
              </a:schemeClr>
            </a:solidFill>
            <a:prstDash val="solid"/>
          </a:ln>
          <a:effectLst>
            <a:outerShdw blurRad="63500" dist="25400" dir="2700000" algn="bl" rotWithShape="0">
              <a:srgbClr val="000000">
                <a:alpha val="7000"/>
              </a:srgbClr>
            </a:outerShdw>
          </a:effectLst>
        </p:spPr>
      </p:sp>
      <p:sp>
        <p:nvSpPr>
          <p:cNvPr id="19" name="Shape 16"/>
          <p:cNvSpPr/>
          <p:nvPr/>
        </p:nvSpPr>
        <p:spPr>
          <a:xfrm>
            <a:off x="2468880" y="1828800"/>
            <a:ext cx="1993392" cy="384048"/>
          </a:xfrm>
          <a:prstGeom prst="rect">
            <a:avLst/>
          </a:prstGeom>
          <a:solidFill>
            <a:srgbClr val="B45309"/>
          </a:solidFill>
          <a:ln w="12700">
            <a:solidFill>
              <a:srgbClr val="B45309"/>
            </a:solidFill>
            <a:prstDash val="solid"/>
          </a:ln>
        </p:spPr>
      </p:sp>
      <p:sp>
        <p:nvSpPr>
          <p:cNvPr id="20" name="Text 17"/>
          <p:cNvSpPr/>
          <p:nvPr/>
        </p:nvSpPr>
        <p:spPr>
          <a:xfrm>
            <a:off x="2468880" y="1828800"/>
            <a:ext cx="1993392"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2024</a:t>
            </a:r>
            <a:endParaRPr lang="en-US" sz="1400" dirty="0"/>
          </a:p>
        </p:txBody>
      </p:sp>
      <p:sp>
        <p:nvSpPr>
          <p:cNvPr id="21" name="Text 18"/>
          <p:cNvSpPr/>
          <p:nvPr/>
        </p:nvSpPr>
        <p:spPr>
          <a:xfrm>
            <a:off x="2578608" y="2184008"/>
            <a:ext cx="1773936" cy="329184"/>
          </a:xfrm>
          <a:prstGeom prst="rect">
            <a:avLst/>
          </a:prstGeom>
          <a:noFill/>
          <a:ln/>
        </p:spPr>
        <p:txBody>
          <a:bodyPr wrap="square" lIns="0" tIns="0" rIns="0" bIns="0" rtlCol="0" anchor="ctr"/>
          <a:lstStyle/>
          <a:p>
            <a:pPr marL="0" indent="0" algn="ctr">
              <a:buNone/>
            </a:pPr>
            <a:r>
              <a:rPr lang="en-US" sz="1200" b="1" dirty="0">
                <a:solidFill>
                  <a:srgbClr val="0A0F2C"/>
                </a:solidFill>
                <a:latin typeface="Calibri" pitchFamily="34" charset="0"/>
                <a:ea typeface="Calibri" pitchFamily="34" charset="-122"/>
                <a:cs typeface="Calibri" pitchFamily="34" charset="-120"/>
              </a:rPr>
              <a:t>Triple Leak Year</a:t>
            </a:r>
            <a:endParaRPr lang="en-US" sz="1200" dirty="0"/>
          </a:p>
        </p:txBody>
      </p:sp>
      <p:sp>
        <p:nvSpPr>
          <p:cNvPr id="22" name="Text 19"/>
          <p:cNvSpPr/>
          <p:nvPr/>
        </p:nvSpPr>
        <p:spPr>
          <a:xfrm>
            <a:off x="2578608" y="2581420"/>
            <a:ext cx="1773936" cy="1481328"/>
          </a:xfrm>
          <a:prstGeom prst="rect">
            <a:avLst/>
          </a:prstGeom>
          <a:noFill/>
          <a:ln/>
        </p:spPr>
        <p:txBody>
          <a:bodyPr wrap="square" lIns="0" tIns="0" rIns="0" bIns="0" rtlCol="0" anchor="ctr"/>
          <a:lstStyle/>
          <a:p>
            <a:pPr algn="just"/>
            <a:r>
              <a:rPr lang="en-US" sz="1050" dirty="0"/>
              <a:t>Three national exams leaked in one year. NEET paper reached coaching networks before the exam started. UGC-NET appeared on the dark web the night before — cancelled next morning. BPSC paper on Telegram an hour before start. Supreme Court intervened. Millions of students re-examined. No structural change.</a:t>
            </a:r>
          </a:p>
        </p:txBody>
      </p:sp>
      <p:sp>
        <p:nvSpPr>
          <p:cNvPr id="23" name="Shape 20"/>
          <p:cNvSpPr/>
          <p:nvPr/>
        </p:nvSpPr>
        <p:spPr>
          <a:xfrm>
            <a:off x="4645152" y="1828800"/>
            <a:ext cx="1993392" cy="2450592"/>
          </a:xfrm>
          <a:prstGeom prst="roundRect">
            <a:avLst>
              <a:gd name="adj" fmla="val 4587"/>
            </a:avLst>
          </a:prstGeom>
          <a:solidFill>
            <a:srgbClr val="FFFFFF"/>
          </a:solidFill>
          <a:ln w="12700">
            <a:solidFill>
              <a:schemeClr val="accent1"/>
            </a:solidFill>
            <a:prstDash val="solid"/>
          </a:ln>
          <a:effectLst>
            <a:outerShdw blurRad="63500" dist="25400" dir="2700000" algn="bl" rotWithShape="0">
              <a:srgbClr val="000000">
                <a:alpha val="7000"/>
              </a:srgbClr>
            </a:outerShdw>
          </a:effectLst>
        </p:spPr>
      </p:sp>
      <p:sp>
        <p:nvSpPr>
          <p:cNvPr id="24" name="Shape 21"/>
          <p:cNvSpPr/>
          <p:nvPr/>
        </p:nvSpPr>
        <p:spPr>
          <a:xfrm>
            <a:off x="4645152" y="1828800"/>
            <a:ext cx="1993392" cy="384048"/>
          </a:xfrm>
          <a:prstGeom prst="rect">
            <a:avLst/>
          </a:prstGeom>
          <a:solidFill>
            <a:srgbClr val="1D4ED8"/>
          </a:solidFill>
          <a:ln w="12700">
            <a:solidFill>
              <a:srgbClr val="1D4ED8"/>
            </a:solidFill>
            <a:prstDash val="solid"/>
          </a:ln>
        </p:spPr>
      </p:sp>
      <p:sp>
        <p:nvSpPr>
          <p:cNvPr id="25" name="Text 22"/>
          <p:cNvSpPr/>
          <p:nvPr/>
        </p:nvSpPr>
        <p:spPr>
          <a:xfrm>
            <a:off x="4645152" y="1828800"/>
            <a:ext cx="1993392"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2017</a:t>
            </a:r>
            <a:endParaRPr lang="en-US" sz="1400" dirty="0"/>
          </a:p>
        </p:txBody>
      </p:sp>
      <p:sp>
        <p:nvSpPr>
          <p:cNvPr id="26" name="Text 23"/>
          <p:cNvSpPr/>
          <p:nvPr/>
        </p:nvSpPr>
        <p:spPr>
          <a:xfrm>
            <a:off x="4764024" y="2240280"/>
            <a:ext cx="1773936" cy="329184"/>
          </a:xfrm>
          <a:prstGeom prst="rect">
            <a:avLst/>
          </a:prstGeom>
          <a:noFill/>
          <a:ln/>
        </p:spPr>
        <p:txBody>
          <a:bodyPr wrap="square" lIns="0" tIns="0" rIns="0" bIns="0" rtlCol="0" anchor="ctr"/>
          <a:lstStyle/>
          <a:p>
            <a:pPr marL="0" indent="0" algn="ctr">
              <a:buNone/>
            </a:pPr>
            <a:r>
              <a:rPr lang="en-US" sz="1200" b="1" dirty="0">
                <a:solidFill>
                  <a:srgbClr val="0A0F2C"/>
                </a:solidFill>
                <a:latin typeface="Calibri" pitchFamily="34" charset="0"/>
                <a:ea typeface="Calibri" pitchFamily="34" charset="-122"/>
                <a:cs typeface="Calibri" pitchFamily="34" charset="-120"/>
              </a:rPr>
              <a:t>SSC Scandal</a:t>
            </a:r>
            <a:endParaRPr lang="en-US" sz="1200" dirty="0"/>
          </a:p>
        </p:txBody>
      </p:sp>
      <p:sp>
        <p:nvSpPr>
          <p:cNvPr id="27" name="Text 24"/>
          <p:cNvSpPr/>
          <p:nvPr/>
        </p:nvSpPr>
        <p:spPr>
          <a:xfrm>
            <a:off x="4754880" y="2560318"/>
            <a:ext cx="1773936" cy="1481328"/>
          </a:xfrm>
          <a:prstGeom prst="rect">
            <a:avLst/>
          </a:prstGeom>
          <a:noFill/>
          <a:ln/>
        </p:spPr>
        <p:txBody>
          <a:bodyPr wrap="square" lIns="0" tIns="0" rIns="0" bIns="0" rtlCol="0" anchor="ctr"/>
          <a:lstStyle/>
          <a:p>
            <a:pPr algn="just"/>
            <a:r>
              <a:rPr lang="en-US" sz="1050" dirty="0"/>
              <a:t>Papers leaked through insiders inside the official printing chain. Students who had spent years and lakhs preparing found it meaningless. Protests across 20 states. SSC chairman summoned. Inquiry ordered. The root cause — one person with access — was never addressed.</a:t>
            </a:r>
          </a:p>
        </p:txBody>
      </p:sp>
      <p:sp>
        <p:nvSpPr>
          <p:cNvPr id="28" name="Shape 25"/>
          <p:cNvSpPr/>
          <p:nvPr/>
        </p:nvSpPr>
        <p:spPr>
          <a:xfrm>
            <a:off x="6821424" y="1828800"/>
            <a:ext cx="1993392" cy="2450592"/>
          </a:xfrm>
          <a:prstGeom prst="roundRect">
            <a:avLst>
              <a:gd name="adj" fmla="val 4587"/>
            </a:avLst>
          </a:prstGeom>
          <a:solidFill>
            <a:srgbClr val="FFFFFF"/>
          </a:solidFill>
          <a:ln w="12700">
            <a:solidFill>
              <a:schemeClr val="tx2"/>
            </a:solidFill>
            <a:prstDash val="solid"/>
          </a:ln>
          <a:effectLst>
            <a:outerShdw blurRad="63500" dist="25400" dir="2700000" algn="bl" rotWithShape="0">
              <a:srgbClr val="000000">
                <a:alpha val="7000"/>
              </a:srgbClr>
            </a:outerShdw>
          </a:effectLst>
        </p:spPr>
      </p:sp>
      <p:sp>
        <p:nvSpPr>
          <p:cNvPr id="29" name="Shape 26"/>
          <p:cNvSpPr/>
          <p:nvPr/>
        </p:nvSpPr>
        <p:spPr>
          <a:xfrm>
            <a:off x="6821424" y="1828800"/>
            <a:ext cx="1993392" cy="384048"/>
          </a:xfrm>
          <a:prstGeom prst="rect">
            <a:avLst/>
          </a:prstGeom>
          <a:solidFill>
            <a:srgbClr val="374151"/>
          </a:solidFill>
          <a:ln w="12700">
            <a:solidFill>
              <a:srgbClr val="374151"/>
            </a:solidFill>
            <a:prstDash val="solid"/>
          </a:ln>
        </p:spPr>
      </p:sp>
      <p:sp>
        <p:nvSpPr>
          <p:cNvPr id="30" name="Text 27"/>
          <p:cNvSpPr/>
          <p:nvPr/>
        </p:nvSpPr>
        <p:spPr>
          <a:xfrm>
            <a:off x="6821424" y="1828800"/>
            <a:ext cx="1993392"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2013–23</a:t>
            </a:r>
            <a:endParaRPr lang="en-US" sz="1400" dirty="0"/>
          </a:p>
        </p:txBody>
      </p:sp>
      <p:sp>
        <p:nvSpPr>
          <p:cNvPr id="31" name="Text 28"/>
          <p:cNvSpPr/>
          <p:nvPr/>
        </p:nvSpPr>
        <p:spPr>
          <a:xfrm>
            <a:off x="6931152" y="2212848"/>
            <a:ext cx="1773936" cy="329184"/>
          </a:xfrm>
          <a:prstGeom prst="rect">
            <a:avLst/>
          </a:prstGeom>
          <a:noFill/>
          <a:ln/>
        </p:spPr>
        <p:txBody>
          <a:bodyPr wrap="square" lIns="0" tIns="0" rIns="0" bIns="0" rtlCol="0" anchor="ctr"/>
          <a:lstStyle/>
          <a:p>
            <a:pPr marL="0" indent="0" algn="ctr">
              <a:buNone/>
            </a:pPr>
            <a:r>
              <a:rPr lang="en-US" sz="1200" b="1" dirty="0">
                <a:solidFill>
                  <a:srgbClr val="0A0F2C"/>
                </a:solidFill>
                <a:latin typeface="Calibri" pitchFamily="34" charset="0"/>
                <a:ea typeface="Calibri" pitchFamily="34" charset="-122"/>
                <a:cs typeface="Calibri" pitchFamily="34" charset="-120"/>
              </a:rPr>
              <a:t>Vyapam Scam</a:t>
            </a:r>
            <a:endParaRPr lang="en-US" sz="1200" dirty="0"/>
          </a:p>
        </p:txBody>
      </p:sp>
      <p:sp>
        <p:nvSpPr>
          <p:cNvPr id="32" name="Text 29"/>
          <p:cNvSpPr/>
          <p:nvPr/>
        </p:nvSpPr>
        <p:spPr>
          <a:xfrm>
            <a:off x="6931152" y="2511080"/>
            <a:ext cx="1773936" cy="1481328"/>
          </a:xfrm>
          <a:prstGeom prst="rect">
            <a:avLst/>
          </a:prstGeom>
          <a:noFill/>
          <a:ln/>
        </p:spPr>
        <p:txBody>
          <a:bodyPr wrap="square" lIns="0" tIns="0" rIns="0" bIns="0" rtlCol="0" anchor="ctr"/>
          <a:lstStyle/>
          <a:p>
            <a:pPr algn="just"/>
            <a:r>
              <a:rPr lang="en-US" sz="1050" dirty="0"/>
              <a:t>A decade-long racket fixing government job and medical admission exams in Madhya Pradesh. Impersonators placed in halls, answer sheets manipulated. 2,500 arrested. 55 deaths linked to the case. Ran ten years before anyone exposed it.</a:t>
            </a:r>
          </a:p>
        </p:txBody>
      </p:sp>
      <p:sp>
        <p:nvSpPr>
          <p:cNvPr id="33" name="Shape 30"/>
          <p:cNvSpPr/>
          <p:nvPr/>
        </p:nvSpPr>
        <p:spPr>
          <a:xfrm>
            <a:off x="292608" y="4407408"/>
            <a:ext cx="8558784" cy="658368"/>
          </a:xfrm>
          <a:prstGeom prst="roundRect">
            <a:avLst>
              <a:gd name="adj" fmla="val 13889"/>
            </a:avLst>
          </a:prstGeom>
          <a:solidFill>
            <a:srgbClr val="FEF2F2"/>
          </a:solidFill>
          <a:ln w="12700">
            <a:solidFill>
              <a:srgbClr val="FECACA"/>
            </a:solidFill>
            <a:prstDash val="solid"/>
          </a:ln>
        </p:spPr>
      </p:sp>
      <p:pic>
        <p:nvPicPr>
          <p:cNvPr id="34" name="Image 1" descr="preencoded.png"/>
          <p:cNvPicPr>
            <a:picLocks noChangeAspect="1"/>
          </p:cNvPicPr>
          <p:nvPr/>
        </p:nvPicPr>
        <p:blipFill>
          <a:blip r:embed="rId7"/>
          <a:stretch>
            <a:fillRect/>
          </a:stretch>
        </p:blipFill>
        <p:spPr>
          <a:xfrm>
            <a:off x="475488" y="4544568"/>
            <a:ext cx="329184" cy="329184"/>
          </a:xfrm>
          <a:prstGeom prst="rect">
            <a:avLst/>
          </a:prstGeom>
        </p:spPr>
      </p:pic>
      <p:sp>
        <p:nvSpPr>
          <p:cNvPr id="35" name="Text 31"/>
          <p:cNvSpPr/>
          <p:nvPr/>
        </p:nvSpPr>
        <p:spPr>
          <a:xfrm>
            <a:off x="950976" y="4443984"/>
            <a:ext cx="7680960" cy="256032"/>
          </a:xfrm>
          <a:prstGeom prst="rect">
            <a:avLst/>
          </a:prstGeom>
          <a:noFill/>
          <a:ln/>
        </p:spPr>
        <p:txBody>
          <a:bodyPr wrap="square" lIns="0" tIns="0" rIns="0" bIns="0" rtlCol="0" anchor="ctr"/>
          <a:lstStyle/>
          <a:p>
            <a:pPr marL="0" indent="0">
              <a:buNone/>
            </a:pPr>
            <a:r>
              <a:rPr lang="en-US" sz="1100" b="1" dirty="0">
                <a:solidFill>
                  <a:srgbClr val="DC2626"/>
                </a:solidFill>
                <a:latin typeface="Calibri" pitchFamily="34" charset="0"/>
                <a:ea typeface="Calibri" pitchFamily="34" charset="-122"/>
                <a:cs typeface="Calibri" pitchFamily="34" charset="-120"/>
              </a:rPr>
              <a:t>Root cause — every single time:</a:t>
            </a:r>
            <a:endParaRPr lang="en-US" sz="1100" dirty="0"/>
          </a:p>
        </p:txBody>
      </p:sp>
      <p:sp>
        <p:nvSpPr>
          <p:cNvPr id="36" name="Text 32"/>
          <p:cNvSpPr/>
          <p:nvPr/>
        </p:nvSpPr>
        <p:spPr>
          <a:xfrm>
            <a:off x="950976" y="4700016"/>
            <a:ext cx="7680960" cy="310896"/>
          </a:xfrm>
          <a:prstGeom prst="rect">
            <a:avLst/>
          </a:prstGeom>
          <a:noFill/>
          <a:ln/>
        </p:spPr>
        <p:txBody>
          <a:bodyPr wrap="square" lIns="0" tIns="0" rIns="0" bIns="0" rtlCol="0" anchor="ctr"/>
          <a:lstStyle/>
          <a:p>
            <a:pPr marL="0" indent="0">
              <a:buNone/>
            </a:pPr>
            <a:r>
              <a:rPr lang="en-US" sz="1200" b="1" dirty="0">
                <a:solidFill>
                  <a:srgbClr val="0A0F2C"/>
                </a:solidFill>
                <a:latin typeface="Cambria" pitchFamily="34" charset="0"/>
                <a:ea typeface="Cambria" pitchFamily="34" charset="-122"/>
                <a:cs typeface="Cambria" pitchFamily="34" charset="-120"/>
              </a:rPr>
              <a:t>One person with enough access had the power to act alone. Pariksha makes that structurally, mathematically impossible.</a:t>
            </a:r>
            <a:endParaRPr lang="en-US" sz="1200" dirty="0"/>
          </a:p>
        </p:txBody>
      </p:sp>
      <p:pic>
        <p:nvPicPr>
          <p:cNvPr id="39" name="Picture 38">
            <a:extLst>
              <a:ext uri="{FF2B5EF4-FFF2-40B4-BE49-F238E27FC236}">
                <a16:creationId xmlns:a16="http://schemas.microsoft.com/office/drawing/2014/main" id="{88EDDC4B-EF75-B084-B8D4-EB2DCC7A2C3D}"/>
              </a:ext>
            </a:extLst>
          </p:cNvPr>
          <p:cNvPicPr>
            <a:picLocks noChangeAspect="1"/>
          </p:cNvPicPr>
          <p:nvPr/>
        </p:nvPicPr>
        <p:blipFill>
          <a:blip r:embed="rId8"/>
          <a:stretch>
            <a:fillRect/>
          </a:stretch>
        </p:blipFill>
        <p:spPr>
          <a:xfrm>
            <a:off x="228600" y="85519"/>
            <a:ext cx="329184" cy="309705"/>
          </a:xfrm>
          <a:prstGeom prst="round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11827"/>
        </a:solidFill>
        <a:effectLst/>
      </p:bgPr>
    </p:bg>
    <p:spTree>
      <p:nvGrpSpPr>
        <p:cNvPr id="1" name=""/>
        <p:cNvGrpSpPr/>
        <p:nvPr/>
      </p:nvGrpSpPr>
      <p:grpSpPr>
        <a:xfrm>
          <a:off x="0" y="0"/>
          <a:ext cx="0" cy="0"/>
          <a:chOff x="0" y="0"/>
          <a:chExt cx="0" cy="0"/>
        </a:xfrm>
      </p:grpSpPr>
      <p:sp>
        <p:nvSpPr>
          <p:cNvPr id="2" name="Text 0"/>
          <p:cNvSpPr/>
          <p:nvPr/>
        </p:nvSpPr>
        <p:spPr>
          <a:xfrm>
            <a:off x="457200" y="237744"/>
            <a:ext cx="8229600" cy="59436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They didn't fail.</a:t>
            </a:r>
            <a:endParaRPr lang="en-US" sz="3200" dirty="0"/>
          </a:p>
        </p:txBody>
      </p:sp>
      <p:sp>
        <p:nvSpPr>
          <p:cNvPr id="3" name="Text 1"/>
          <p:cNvSpPr/>
          <p:nvPr/>
        </p:nvSpPr>
        <p:spPr>
          <a:xfrm>
            <a:off x="457200" y="786384"/>
            <a:ext cx="8229600" cy="475488"/>
          </a:xfrm>
          <a:prstGeom prst="rect">
            <a:avLst/>
          </a:prstGeom>
          <a:noFill/>
          <a:ln/>
        </p:spPr>
        <p:txBody>
          <a:bodyPr wrap="square" lIns="0" tIns="0" rIns="0" bIns="0" rtlCol="0" anchor="ctr"/>
          <a:lstStyle/>
          <a:p>
            <a:pPr marL="0" indent="0">
              <a:buNone/>
            </a:pPr>
            <a:r>
              <a:rPr lang="en-US" sz="2400" i="1" dirty="0">
                <a:solidFill>
                  <a:srgbClr val="DC2626"/>
                </a:solidFill>
                <a:latin typeface="Cambria" pitchFamily="34" charset="0"/>
                <a:ea typeface="Cambria" pitchFamily="34" charset="-122"/>
                <a:cs typeface="Cambria" pitchFamily="34" charset="-120"/>
              </a:rPr>
              <a:t>The system did.</a:t>
            </a:r>
            <a:endParaRPr lang="en-US" sz="2400" dirty="0"/>
          </a:p>
        </p:txBody>
      </p:sp>
      <p:sp>
        <p:nvSpPr>
          <p:cNvPr id="4" name="Shape 2"/>
          <p:cNvSpPr/>
          <p:nvPr/>
        </p:nvSpPr>
        <p:spPr>
          <a:xfrm>
            <a:off x="384048" y="1463040"/>
            <a:ext cx="2651760" cy="2670048"/>
          </a:xfrm>
          <a:prstGeom prst="roundRect">
            <a:avLst>
              <a:gd name="adj" fmla="val 4138"/>
            </a:avLst>
          </a:prstGeom>
          <a:solidFill>
            <a:srgbClr val="1F2937"/>
          </a:solidFill>
          <a:ln w="12700">
            <a:solidFill>
              <a:srgbClr val="374151"/>
            </a:solidFill>
            <a:prstDash val="solid"/>
          </a:ln>
        </p:spPr>
      </p:sp>
      <p:sp>
        <p:nvSpPr>
          <p:cNvPr id="5" name="Shape 3"/>
          <p:cNvSpPr/>
          <p:nvPr/>
        </p:nvSpPr>
        <p:spPr>
          <a:xfrm>
            <a:off x="1435608" y="1335024"/>
            <a:ext cx="566928" cy="566928"/>
          </a:xfrm>
          <a:prstGeom prst="ellipse">
            <a:avLst/>
          </a:prstGeom>
          <a:solidFill>
            <a:srgbClr val="DC2626"/>
          </a:solidFill>
          <a:ln w="12700">
            <a:solidFill>
              <a:srgbClr val="DC2626"/>
            </a:solidFill>
            <a:prstDash val="solid"/>
          </a:ln>
        </p:spPr>
      </p:sp>
      <p:sp>
        <p:nvSpPr>
          <p:cNvPr id="6" name="Text 4"/>
          <p:cNvSpPr/>
          <p:nvPr/>
        </p:nvSpPr>
        <p:spPr>
          <a:xfrm>
            <a:off x="1435608" y="1335024"/>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rPr>
              <a:t>✕</a:t>
            </a:r>
            <a:endParaRPr lang="en-US" sz="1700" dirty="0"/>
          </a:p>
        </p:txBody>
      </p:sp>
      <p:sp>
        <p:nvSpPr>
          <p:cNvPr id="7" name="Text 5"/>
          <p:cNvSpPr/>
          <p:nvPr/>
        </p:nvSpPr>
        <p:spPr>
          <a:xfrm>
            <a:off x="521208" y="2029968"/>
            <a:ext cx="2377440" cy="347472"/>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Pradeep Manich, 23</a:t>
            </a:r>
            <a:endParaRPr lang="en-US" sz="1250" dirty="0"/>
          </a:p>
        </p:txBody>
      </p:sp>
      <p:sp>
        <p:nvSpPr>
          <p:cNvPr id="8" name="Text 6"/>
          <p:cNvSpPr/>
          <p:nvPr/>
        </p:nvSpPr>
        <p:spPr>
          <a:xfrm>
            <a:off x="521208" y="2432304"/>
            <a:ext cx="2377440" cy="1572768"/>
          </a:xfrm>
          <a:prstGeom prst="rect">
            <a:avLst/>
          </a:prstGeom>
          <a:noFill/>
          <a:ln/>
        </p:spPr>
        <p:txBody>
          <a:bodyPr wrap="square" lIns="0" tIns="0" rIns="0" bIns="0" rtlCol="0" anchor="ctr"/>
          <a:lstStyle/>
          <a:p>
            <a:pPr algn="just"/>
            <a:r>
              <a:rPr lang="en-US" sz="1100" dirty="0">
                <a:solidFill>
                  <a:schemeClr val="accent3"/>
                </a:solidFill>
              </a:rPr>
              <a:t>His father is a daily wage </a:t>
            </a:r>
            <a:r>
              <a:rPr lang="en-US" sz="1100" dirty="0" err="1">
                <a:solidFill>
                  <a:schemeClr val="accent3"/>
                </a:solidFill>
              </a:rPr>
              <a:t>labourer</a:t>
            </a:r>
            <a:r>
              <a:rPr lang="en-US" sz="1100" dirty="0">
                <a:solidFill>
                  <a:schemeClr val="accent3"/>
                </a:solidFill>
              </a:rPr>
              <a:t> from Jhunjhunu, Rajasthan. The family sold agricultural land to fund his NEET preparation and hostel costs in Sikar. This was his third attempt. He had given the exam on May 3 feeling it had gone well. When the cancellation was announced he died by suicide. He never got to see his score.</a:t>
            </a:r>
          </a:p>
        </p:txBody>
      </p:sp>
      <p:sp>
        <p:nvSpPr>
          <p:cNvPr id="9" name="Shape 7"/>
          <p:cNvSpPr/>
          <p:nvPr/>
        </p:nvSpPr>
        <p:spPr>
          <a:xfrm>
            <a:off x="3236976" y="1463040"/>
            <a:ext cx="2651760" cy="2670048"/>
          </a:xfrm>
          <a:prstGeom prst="roundRect">
            <a:avLst>
              <a:gd name="adj" fmla="val 4138"/>
            </a:avLst>
          </a:prstGeom>
          <a:solidFill>
            <a:srgbClr val="1F2937"/>
          </a:solidFill>
          <a:ln w="12700">
            <a:solidFill>
              <a:srgbClr val="374151"/>
            </a:solidFill>
            <a:prstDash val="solid"/>
          </a:ln>
        </p:spPr>
      </p:sp>
      <p:sp>
        <p:nvSpPr>
          <p:cNvPr id="10" name="Shape 8"/>
          <p:cNvSpPr/>
          <p:nvPr/>
        </p:nvSpPr>
        <p:spPr>
          <a:xfrm>
            <a:off x="4288536" y="1335024"/>
            <a:ext cx="566928" cy="566928"/>
          </a:xfrm>
          <a:prstGeom prst="ellipse">
            <a:avLst/>
          </a:prstGeom>
          <a:solidFill>
            <a:srgbClr val="DC2626"/>
          </a:solidFill>
          <a:ln w="12700">
            <a:solidFill>
              <a:srgbClr val="DC2626"/>
            </a:solidFill>
            <a:prstDash val="solid"/>
          </a:ln>
        </p:spPr>
      </p:sp>
      <p:sp>
        <p:nvSpPr>
          <p:cNvPr id="11" name="Text 9"/>
          <p:cNvSpPr/>
          <p:nvPr/>
        </p:nvSpPr>
        <p:spPr>
          <a:xfrm>
            <a:off x="4288536" y="1335024"/>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rPr>
              <a:t>✕</a:t>
            </a:r>
            <a:endParaRPr lang="en-US" sz="1700" dirty="0"/>
          </a:p>
        </p:txBody>
      </p:sp>
      <p:sp>
        <p:nvSpPr>
          <p:cNvPr id="12" name="Text 10"/>
          <p:cNvSpPr/>
          <p:nvPr/>
        </p:nvSpPr>
        <p:spPr>
          <a:xfrm>
            <a:off x="3374136" y="2029968"/>
            <a:ext cx="2377440" cy="347472"/>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Akanksha Chaturvedi, 20</a:t>
            </a:r>
            <a:endParaRPr lang="en-US" sz="1250" dirty="0"/>
          </a:p>
        </p:txBody>
      </p:sp>
      <p:sp>
        <p:nvSpPr>
          <p:cNvPr id="13" name="Text 11"/>
          <p:cNvSpPr/>
          <p:nvPr/>
        </p:nvSpPr>
        <p:spPr>
          <a:xfrm>
            <a:off x="3374136" y="2432304"/>
            <a:ext cx="2377440" cy="1572768"/>
          </a:xfrm>
          <a:prstGeom prst="rect">
            <a:avLst/>
          </a:prstGeom>
          <a:noFill/>
          <a:ln/>
        </p:spPr>
        <p:txBody>
          <a:bodyPr wrap="square" lIns="0" tIns="0" rIns="0" bIns="0" rtlCol="0" anchor="ctr"/>
          <a:lstStyle/>
          <a:p>
            <a:pPr algn="just"/>
            <a:r>
              <a:rPr lang="en-US" sz="1100" dirty="0">
                <a:solidFill>
                  <a:schemeClr val="accent3"/>
                </a:solidFill>
              </a:rPr>
              <a:t>From a small town in Madhya Pradesh. She had walked out of the exam on May 3 expecting a score above 650 — enough for a government medical college. Her family found a note tucked inside one of her study books. It read: I had high hopes of scoring good marks, but now there is no guarantee I will perform just as well again. She had done nothing wrong.</a:t>
            </a:r>
          </a:p>
        </p:txBody>
      </p:sp>
      <p:sp>
        <p:nvSpPr>
          <p:cNvPr id="14" name="Shape 12"/>
          <p:cNvSpPr/>
          <p:nvPr/>
        </p:nvSpPr>
        <p:spPr>
          <a:xfrm>
            <a:off x="6089904" y="1463040"/>
            <a:ext cx="2651760" cy="2670048"/>
          </a:xfrm>
          <a:prstGeom prst="roundRect">
            <a:avLst>
              <a:gd name="adj" fmla="val 4138"/>
            </a:avLst>
          </a:prstGeom>
          <a:solidFill>
            <a:srgbClr val="1F2937"/>
          </a:solidFill>
          <a:ln w="12700">
            <a:solidFill>
              <a:srgbClr val="374151"/>
            </a:solidFill>
            <a:prstDash val="solid"/>
          </a:ln>
        </p:spPr>
      </p:sp>
      <p:sp>
        <p:nvSpPr>
          <p:cNvPr id="15" name="Shape 13"/>
          <p:cNvSpPr/>
          <p:nvPr/>
        </p:nvSpPr>
        <p:spPr>
          <a:xfrm>
            <a:off x="7141464" y="1335024"/>
            <a:ext cx="566928" cy="566928"/>
          </a:xfrm>
          <a:prstGeom prst="ellipse">
            <a:avLst/>
          </a:prstGeom>
          <a:solidFill>
            <a:srgbClr val="DC2626"/>
          </a:solidFill>
          <a:ln w="12700">
            <a:solidFill>
              <a:srgbClr val="DC2626"/>
            </a:solidFill>
            <a:prstDash val="solid"/>
          </a:ln>
        </p:spPr>
      </p:sp>
      <p:sp>
        <p:nvSpPr>
          <p:cNvPr id="16" name="Text 14"/>
          <p:cNvSpPr/>
          <p:nvPr/>
        </p:nvSpPr>
        <p:spPr>
          <a:xfrm>
            <a:off x="7141464" y="1335024"/>
            <a:ext cx="566928" cy="566928"/>
          </a:xfrm>
          <a:prstGeom prst="rect">
            <a:avLst/>
          </a:prstGeom>
          <a:noFill/>
          <a:ln/>
        </p:spPr>
        <p:txBody>
          <a:bodyPr wrap="square" lIns="0" tIns="0" rIns="0" bIns="0" rtlCol="0" anchor="ctr"/>
          <a:lstStyle/>
          <a:p>
            <a:pPr marL="0" indent="0" algn="ctr">
              <a:buNone/>
            </a:pPr>
            <a:r>
              <a:rPr lang="en-US" sz="1700" b="1" dirty="0">
                <a:solidFill>
                  <a:srgbClr val="FFFFFF"/>
                </a:solidFill>
              </a:rPr>
              <a:t>✕</a:t>
            </a:r>
            <a:endParaRPr lang="en-US" sz="1700" dirty="0"/>
          </a:p>
        </p:txBody>
      </p:sp>
      <p:sp>
        <p:nvSpPr>
          <p:cNvPr id="17" name="Text 15"/>
          <p:cNvSpPr/>
          <p:nvPr/>
        </p:nvSpPr>
        <p:spPr>
          <a:xfrm>
            <a:off x="6227064" y="2029968"/>
            <a:ext cx="2377440" cy="347472"/>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Maithili Sonwane, 18</a:t>
            </a:r>
            <a:endParaRPr lang="en-US" sz="1250" dirty="0"/>
          </a:p>
        </p:txBody>
      </p:sp>
      <p:sp>
        <p:nvSpPr>
          <p:cNvPr id="18" name="Text 16"/>
          <p:cNvSpPr/>
          <p:nvPr/>
        </p:nvSpPr>
        <p:spPr>
          <a:xfrm>
            <a:off x="6227064" y="2446372"/>
            <a:ext cx="2377440" cy="1572768"/>
          </a:xfrm>
          <a:prstGeom prst="rect">
            <a:avLst/>
          </a:prstGeom>
          <a:noFill/>
          <a:ln/>
        </p:spPr>
        <p:txBody>
          <a:bodyPr wrap="square" lIns="0" tIns="0" rIns="0" bIns="0" rtlCol="0" anchor="ctr"/>
          <a:lstStyle/>
          <a:p>
            <a:pPr algn="just"/>
            <a:r>
              <a:rPr lang="en-US" sz="1100" dirty="0">
                <a:solidFill>
                  <a:schemeClr val="accent3"/>
                </a:solidFill>
              </a:rPr>
              <a:t>From Latur, Maharashtra — a district that has produced thousands of NEET aspirants over decades and carries enormous pressure around medical admissions. She was 18. The cancellation triggered severe mental distress that her family watched her struggle through alone. She is one of at least five student deaths confirmed to be directly linked to the NEET 2026 cancellation.</a:t>
            </a:r>
          </a:p>
        </p:txBody>
      </p:sp>
      <p:sp>
        <p:nvSpPr>
          <p:cNvPr id="19" name="Shape 17"/>
          <p:cNvSpPr/>
          <p:nvPr/>
        </p:nvSpPr>
        <p:spPr>
          <a:xfrm>
            <a:off x="384048" y="4261104"/>
            <a:ext cx="8375904" cy="512064"/>
          </a:xfrm>
          <a:prstGeom prst="roundRect">
            <a:avLst>
              <a:gd name="adj" fmla="val 17857"/>
            </a:avLst>
          </a:prstGeom>
          <a:solidFill>
            <a:srgbClr val="1A0000"/>
          </a:solidFill>
          <a:ln w="12700">
            <a:solidFill>
              <a:srgbClr val="7F1D1D"/>
            </a:solidFill>
            <a:prstDash val="solid"/>
          </a:ln>
        </p:spPr>
      </p:sp>
      <p:sp>
        <p:nvSpPr>
          <p:cNvPr id="20" name="Text 18"/>
          <p:cNvSpPr/>
          <p:nvPr/>
        </p:nvSpPr>
        <p:spPr>
          <a:xfrm>
            <a:off x="384048" y="4261104"/>
            <a:ext cx="8375904" cy="512064"/>
          </a:xfrm>
          <a:prstGeom prst="rect">
            <a:avLst/>
          </a:prstGeom>
          <a:noFill/>
          <a:ln/>
        </p:spPr>
        <p:txBody>
          <a:bodyPr wrap="square" lIns="0" tIns="0" rIns="0" bIns="0" rtlCol="0" anchor="ctr"/>
          <a:lstStyle/>
          <a:p>
            <a:pPr marL="0" indent="0" algn="ctr">
              <a:buNone/>
            </a:pPr>
            <a:r>
              <a:rPr lang="en-US" sz="1500" b="1" dirty="0">
                <a:solidFill>
                  <a:srgbClr val="DC2626"/>
                </a:solidFill>
                <a:latin typeface="Cambria" pitchFamily="34" charset="0"/>
                <a:ea typeface="Cambria" pitchFamily="34" charset="-122"/>
                <a:cs typeface="Cambria" pitchFamily="34" charset="-120"/>
              </a:rPr>
              <a:t>Pariksha exists so no student ever wakes up to this headline again.</a:t>
            </a:r>
            <a:endParaRPr lang="en-US" sz="1500" dirty="0"/>
          </a:p>
        </p:txBody>
      </p:sp>
      <p:sp>
        <p:nvSpPr>
          <p:cNvPr id="21" name="Text 19"/>
          <p:cNvSpPr/>
          <p:nvPr/>
        </p:nvSpPr>
        <p:spPr>
          <a:xfrm>
            <a:off x="384048" y="4892040"/>
            <a:ext cx="8375904" cy="201168"/>
          </a:xfrm>
          <a:prstGeom prst="rect">
            <a:avLst/>
          </a:prstGeom>
          <a:noFill/>
          <a:ln/>
        </p:spPr>
        <p:txBody>
          <a:bodyPr wrap="square" rtlCol="0" anchor="ctr"/>
          <a:lstStyle/>
          <a:p>
            <a:pPr marL="0" indent="0" algn="ctr">
              <a:buNone/>
            </a:pPr>
            <a:r>
              <a:rPr lang="en-US" sz="850" dirty="0">
                <a:solidFill>
                  <a:srgbClr val="4B5563"/>
                </a:solidFill>
                <a:latin typeface="Calibri" pitchFamily="34" charset="0"/>
                <a:ea typeface="Calibri" pitchFamily="34" charset="-122"/>
                <a:cs typeface="Calibri" pitchFamily="34" charset="-120"/>
              </a:rPr>
              <a:t>If you are struggling: iCall 9152987821 (free, confidential)</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37160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37160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SOLUTION</a:t>
            </a:r>
            <a:endParaRPr lang="en-US" sz="850" dirty="0"/>
          </a:p>
        </p:txBody>
      </p:sp>
      <p:sp>
        <p:nvSpPr>
          <p:cNvPr id="11" name="Text 8"/>
          <p:cNvSpPr/>
          <p:nvPr/>
        </p:nvSpPr>
        <p:spPr>
          <a:xfrm>
            <a:off x="320040" y="840544"/>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Not a proctoring add-on.</a:t>
            </a:r>
            <a:endParaRPr lang="en-US" sz="2400" dirty="0"/>
          </a:p>
        </p:txBody>
      </p:sp>
      <p:sp>
        <p:nvSpPr>
          <p:cNvPr id="12" name="Text 9"/>
          <p:cNvSpPr/>
          <p:nvPr/>
        </p:nvSpPr>
        <p:spPr>
          <a:xfrm>
            <a:off x="320040" y="1325176"/>
            <a:ext cx="8503920" cy="329184"/>
          </a:xfrm>
          <a:prstGeom prst="rect">
            <a:avLst/>
          </a:prstGeom>
          <a:noFill/>
          <a:ln/>
        </p:spPr>
        <p:txBody>
          <a:bodyPr wrap="square" lIns="0" tIns="0" rIns="0" bIns="0" rtlCol="0" anchor="ctr"/>
          <a:lstStyle/>
          <a:p>
            <a:pPr marL="0" indent="0">
              <a:buNone/>
            </a:pPr>
            <a:r>
              <a:rPr lang="en-US" sz="1400" i="1" dirty="0">
                <a:solidFill>
                  <a:srgbClr val="DC2626"/>
                </a:solidFill>
                <a:latin typeface="Cambria" pitchFamily="34" charset="0"/>
                <a:ea typeface="Cambria" pitchFamily="34" charset="-122"/>
                <a:cs typeface="Cambria" pitchFamily="34" charset="-120"/>
              </a:rPr>
              <a:t>The examination authority itself — end-to-end, from registration to certificate.</a:t>
            </a:r>
            <a:endParaRPr lang="en-US" sz="1400" dirty="0"/>
          </a:p>
        </p:txBody>
      </p:sp>
      <p:sp>
        <p:nvSpPr>
          <p:cNvPr id="13" name="Shape 10"/>
          <p:cNvSpPr/>
          <p:nvPr/>
        </p:nvSpPr>
        <p:spPr>
          <a:xfrm>
            <a:off x="292608" y="1828800"/>
            <a:ext cx="1316736" cy="2761488"/>
          </a:xfrm>
          <a:prstGeom prst="roundRect">
            <a:avLst>
              <a:gd name="adj" fmla="val 6944"/>
            </a:avLst>
          </a:prstGeom>
          <a:solidFill>
            <a:srgbClr val="FFFFFF"/>
          </a:solidFill>
          <a:ln w="12700">
            <a:solidFill>
              <a:srgbClr val="002060"/>
            </a:solidFill>
            <a:prstDash val="solid"/>
          </a:ln>
          <a:effectLst>
            <a:outerShdw blurRad="63500" dist="25400" dir="2700000" algn="bl" rotWithShape="0">
              <a:srgbClr val="000000">
                <a:alpha val="7000"/>
              </a:srgbClr>
            </a:outerShdw>
          </a:effectLst>
        </p:spPr>
      </p:sp>
      <p:sp>
        <p:nvSpPr>
          <p:cNvPr id="14" name="Shape 11"/>
          <p:cNvSpPr/>
          <p:nvPr/>
        </p:nvSpPr>
        <p:spPr>
          <a:xfrm>
            <a:off x="731520" y="1719072"/>
            <a:ext cx="438912" cy="438912"/>
          </a:xfrm>
          <a:prstGeom prst="ellipse">
            <a:avLst/>
          </a:prstGeom>
          <a:solidFill>
            <a:srgbClr val="0A0F2C"/>
          </a:solidFill>
          <a:ln w="12700">
            <a:solidFill>
              <a:srgbClr val="0A0F2C"/>
            </a:solidFill>
            <a:prstDash val="solid"/>
          </a:ln>
        </p:spPr>
      </p:sp>
      <p:sp>
        <p:nvSpPr>
          <p:cNvPr id="15" name="Text 12"/>
          <p:cNvSpPr/>
          <p:nvPr/>
        </p:nvSpPr>
        <p:spPr>
          <a:xfrm>
            <a:off x="73152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1</a:t>
            </a:r>
            <a:endParaRPr lang="en-US" sz="1300" dirty="0"/>
          </a:p>
        </p:txBody>
      </p:sp>
      <p:sp>
        <p:nvSpPr>
          <p:cNvPr id="16" name="Text 13"/>
          <p:cNvSpPr/>
          <p:nvPr/>
        </p:nvSpPr>
        <p:spPr>
          <a:xfrm>
            <a:off x="36576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Registration</a:t>
            </a:r>
            <a:endParaRPr lang="en-US" sz="1100" dirty="0"/>
          </a:p>
        </p:txBody>
      </p:sp>
      <p:sp>
        <p:nvSpPr>
          <p:cNvPr id="17" name="Text 14"/>
          <p:cNvSpPr/>
          <p:nvPr/>
        </p:nvSpPr>
        <p:spPr>
          <a:xfrm>
            <a:off x="365760" y="2633472"/>
            <a:ext cx="1243584" cy="1828800"/>
          </a:xfrm>
          <a:prstGeom prst="rect">
            <a:avLst/>
          </a:prstGeom>
          <a:noFill/>
          <a:ln/>
        </p:spPr>
        <p:txBody>
          <a:bodyPr wrap="square" lIns="0" tIns="0" rIns="0" bIns="0" rtlCol="0" anchor="ctr"/>
          <a:lstStyle/>
          <a:p>
            <a:r>
              <a:rPr lang="en-US" sz="1000" dirty="0">
                <a:solidFill>
                  <a:schemeClr val="accent3">
                    <a:lumMod val="75000"/>
                  </a:schemeClr>
                </a:solidFill>
              </a:rPr>
              <a:t>Name, email, phone, and category collected. Aadhaar number hashed with SHA-256 in your browser before it reaches us — we never store the raw number. A live webcam photo is captured right there in the browser. No file upload. No fake photos.</a:t>
            </a:r>
          </a:p>
        </p:txBody>
      </p:sp>
      <p:sp>
        <p:nvSpPr>
          <p:cNvPr id="18" name="Shape 15"/>
          <p:cNvSpPr/>
          <p:nvPr/>
        </p:nvSpPr>
        <p:spPr>
          <a:xfrm>
            <a:off x="1609344" y="2304288"/>
            <a:ext cx="146304" cy="0"/>
          </a:xfrm>
          <a:prstGeom prst="line">
            <a:avLst/>
          </a:prstGeom>
          <a:noFill/>
          <a:ln w="19050">
            <a:solidFill>
              <a:srgbClr val="E2E4EA"/>
            </a:solidFill>
            <a:prstDash val="solid"/>
          </a:ln>
        </p:spPr>
      </p:sp>
      <p:sp>
        <p:nvSpPr>
          <p:cNvPr id="19" name="Shape 16"/>
          <p:cNvSpPr/>
          <p:nvPr/>
        </p:nvSpPr>
        <p:spPr>
          <a:xfrm>
            <a:off x="1755648" y="1828800"/>
            <a:ext cx="1316736" cy="2761488"/>
          </a:xfrm>
          <a:prstGeom prst="roundRect">
            <a:avLst>
              <a:gd name="adj" fmla="val 6944"/>
            </a:avLst>
          </a:prstGeom>
          <a:solidFill>
            <a:srgbClr val="FFFFFF"/>
          </a:solidFill>
          <a:ln w="12700">
            <a:solidFill>
              <a:srgbClr val="002060"/>
            </a:solidFill>
            <a:prstDash val="solid"/>
          </a:ln>
          <a:effectLst>
            <a:outerShdw blurRad="63500" dist="25400" dir="2700000" algn="bl" rotWithShape="0">
              <a:srgbClr val="000000">
                <a:alpha val="7000"/>
              </a:srgbClr>
            </a:outerShdw>
          </a:effectLst>
        </p:spPr>
      </p:sp>
      <p:sp>
        <p:nvSpPr>
          <p:cNvPr id="20" name="Shape 17"/>
          <p:cNvSpPr/>
          <p:nvPr/>
        </p:nvSpPr>
        <p:spPr>
          <a:xfrm>
            <a:off x="2194560" y="1719072"/>
            <a:ext cx="438912" cy="438912"/>
          </a:xfrm>
          <a:prstGeom prst="ellipse">
            <a:avLst/>
          </a:prstGeom>
          <a:solidFill>
            <a:srgbClr val="0A0F2C"/>
          </a:solidFill>
          <a:ln w="12700">
            <a:solidFill>
              <a:srgbClr val="0A0F2C"/>
            </a:solidFill>
            <a:prstDash val="solid"/>
          </a:ln>
        </p:spPr>
      </p:sp>
      <p:sp>
        <p:nvSpPr>
          <p:cNvPr id="21" name="Text 18"/>
          <p:cNvSpPr/>
          <p:nvPr/>
        </p:nvSpPr>
        <p:spPr>
          <a:xfrm>
            <a:off x="219456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2</a:t>
            </a:r>
            <a:endParaRPr lang="en-US" sz="1300" dirty="0"/>
          </a:p>
        </p:txBody>
      </p:sp>
      <p:sp>
        <p:nvSpPr>
          <p:cNvPr id="22" name="Text 19"/>
          <p:cNvSpPr/>
          <p:nvPr/>
        </p:nvSpPr>
        <p:spPr>
          <a:xfrm>
            <a:off x="182880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Payment</a:t>
            </a:r>
            <a:endParaRPr lang="en-US" sz="1100" dirty="0"/>
          </a:p>
        </p:txBody>
      </p:sp>
      <p:sp>
        <p:nvSpPr>
          <p:cNvPr id="23" name="Text 20"/>
          <p:cNvSpPr/>
          <p:nvPr/>
        </p:nvSpPr>
        <p:spPr>
          <a:xfrm>
            <a:off x="1828800" y="2633472"/>
            <a:ext cx="1243584" cy="1828800"/>
          </a:xfrm>
          <a:prstGeom prst="rect">
            <a:avLst/>
          </a:prstGeom>
          <a:noFill/>
          <a:ln/>
        </p:spPr>
        <p:txBody>
          <a:bodyPr wrap="square" lIns="0" tIns="0" rIns="0" bIns="0" rtlCol="0" anchor="ctr"/>
          <a:lstStyle/>
          <a:p>
            <a:r>
              <a:rPr lang="en-US" sz="1000" dirty="0">
                <a:solidFill>
                  <a:schemeClr val="accent3">
                    <a:lumMod val="75000"/>
                  </a:schemeClr>
                </a:solidFill>
              </a:rPr>
              <a:t>Stripe integration in test mode. Fees differ by category — General, OBC, and SC-ST each have separate amounts set by the exam authority. Pay once, registration confirmed instantly. </a:t>
            </a:r>
            <a:endParaRPr lang="en-US" sz="950" dirty="0">
              <a:solidFill>
                <a:schemeClr val="accent3">
                  <a:lumMod val="75000"/>
                </a:schemeClr>
              </a:solidFill>
            </a:endParaRPr>
          </a:p>
        </p:txBody>
      </p:sp>
      <p:sp>
        <p:nvSpPr>
          <p:cNvPr id="24" name="Shape 21"/>
          <p:cNvSpPr/>
          <p:nvPr/>
        </p:nvSpPr>
        <p:spPr>
          <a:xfrm>
            <a:off x="3072384" y="2304288"/>
            <a:ext cx="146304" cy="0"/>
          </a:xfrm>
          <a:prstGeom prst="line">
            <a:avLst/>
          </a:prstGeom>
          <a:noFill/>
          <a:ln w="19050">
            <a:solidFill>
              <a:srgbClr val="E2E4EA"/>
            </a:solidFill>
            <a:prstDash val="solid"/>
          </a:ln>
        </p:spPr>
      </p:sp>
      <p:sp>
        <p:nvSpPr>
          <p:cNvPr id="25" name="Shape 22"/>
          <p:cNvSpPr/>
          <p:nvPr/>
        </p:nvSpPr>
        <p:spPr>
          <a:xfrm>
            <a:off x="3218688" y="1828800"/>
            <a:ext cx="1316736" cy="2761488"/>
          </a:xfrm>
          <a:prstGeom prst="roundRect">
            <a:avLst>
              <a:gd name="adj" fmla="val 6944"/>
            </a:avLst>
          </a:prstGeom>
          <a:solidFill>
            <a:srgbClr val="FFFFFF"/>
          </a:solidFill>
          <a:ln w="12700">
            <a:solidFill>
              <a:srgbClr val="002060"/>
            </a:solidFill>
            <a:prstDash val="solid"/>
          </a:ln>
          <a:effectLst>
            <a:outerShdw blurRad="63500" dist="25400" dir="2700000" algn="bl" rotWithShape="0">
              <a:srgbClr val="000000">
                <a:alpha val="7000"/>
              </a:srgbClr>
            </a:outerShdw>
          </a:effectLst>
        </p:spPr>
      </p:sp>
      <p:sp>
        <p:nvSpPr>
          <p:cNvPr id="26" name="Shape 23"/>
          <p:cNvSpPr/>
          <p:nvPr/>
        </p:nvSpPr>
        <p:spPr>
          <a:xfrm>
            <a:off x="3657600" y="1719072"/>
            <a:ext cx="438912" cy="438912"/>
          </a:xfrm>
          <a:prstGeom prst="ellipse">
            <a:avLst/>
          </a:prstGeom>
          <a:solidFill>
            <a:srgbClr val="0A0F2C"/>
          </a:solidFill>
          <a:ln w="12700">
            <a:solidFill>
              <a:srgbClr val="0A0F2C"/>
            </a:solidFill>
            <a:prstDash val="solid"/>
          </a:ln>
        </p:spPr>
      </p:sp>
      <p:sp>
        <p:nvSpPr>
          <p:cNvPr id="27" name="Text 24"/>
          <p:cNvSpPr/>
          <p:nvPr/>
        </p:nvSpPr>
        <p:spPr>
          <a:xfrm>
            <a:off x="365760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3</a:t>
            </a:r>
            <a:endParaRPr lang="en-US" sz="1300" dirty="0"/>
          </a:p>
        </p:txBody>
      </p:sp>
      <p:sp>
        <p:nvSpPr>
          <p:cNvPr id="28" name="Text 25"/>
          <p:cNvSpPr/>
          <p:nvPr/>
        </p:nvSpPr>
        <p:spPr>
          <a:xfrm>
            <a:off x="329184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Admit Card</a:t>
            </a:r>
            <a:endParaRPr lang="en-US" sz="1100" dirty="0"/>
          </a:p>
        </p:txBody>
      </p:sp>
      <p:sp>
        <p:nvSpPr>
          <p:cNvPr id="29" name="Text 26"/>
          <p:cNvSpPr/>
          <p:nvPr/>
        </p:nvSpPr>
        <p:spPr>
          <a:xfrm>
            <a:off x="3284806" y="2675676"/>
            <a:ext cx="1243584" cy="1828800"/>
          </a:xfrm>
          <a:prstGeom prst="rect">
            <a:avLst/>
          </a:prstGeom>
          <a:noFill/>
          <a:ln/>
        </p:spPr>
        <p:txBody>
          <a:bodyPr wrap="square" lIns="0" tIns="0" rIns="0" bIns="0" rtlCol="0" anchor="ctr"/>
          <a:lstStyle/>
          <a:p>
            <a:r>
              <a:rPr lang="en-US" sz="1000" dirty="0">
                <a:solidFill>
                  <a:schemeClr val="accent3">
                    <a:lumMod val="75000"/>
                  </a:schemeClr>
                </a:solidFill>
              </a:rPr>
              <a:t>Auto-generated exactly 3 days before the exam date. Contains your live registration photo, full name, seat number, exam </a:t>
            </a:r>
            <a:r>
              <a:rPr lang="en-US" sz="1000" dirty="0" err="1">
                <a:solidFill>
                  <a:schemeClr val="accent3">
                    <a:lumMod val="75000"/>
                  </a:schemeClr>
                </a:solidFill>
              </a:rPr>
              <a:t>centre</a:t>
            </a:r>
            <a:r>
              <a:rPr lang="en-US" sz="1000" dirty="0">
                <a:solidFill>
                  <a:schemeClr val="accent3">
                    <a:lumMod val="75000"/>
                  </a:schemeClr>
                </a:solidFill>
              </a:rPr>
              <a:t> address, reporting time, and a working QR code. Delivered to your notification section. Download as PDF, print and carry.</a:t>
            </a:r>
            <a:endParaRPr lang="en-US" sz="950" dirty="0">
              <a:solidFill>
                <a:schemeClr val="accent3">
                  <a:lumMod val="75000"/>
                </a:schemeClr>
              </a:solidFill>
            </a:endParaRPr>
          </a:p>
        </p:txBody>
      </p:sp>
      <p:sp>
        <p:nvSpPr>
          <p:cNvPr id="30" name="Shape 27"/>
          <p:cNvSpPr/>
          <p:nvPr/>
        </p:nvSpPr>
        <p:spPr>
          <a:xfrm>
            <a:off x="4535424" y="2304288"/>
            <a:ext cx="146304" cy="0"/>
          </a:xfrm>
          <a:prstGeom prst="line">
            <a:avLst/>
          </a:prstGeom>
          <a:noFill/>
          <a:ln w="19050">
            <a:solidFill>
              <a:srgbClr val="E2E4EA"/>
            </a:solidFill>
            <a:prstDash val="solid"/>
          </a:ln>
        </p:spPr>
      </p:sp>
      <p:sp>
        <p:nvSpPr>
          <p:cNvPr id="31" name="Shape 28"/>
          <p:cNvSpPr/>
          <p:nvPr/>
        </p:nvSpPr>
        <p:spPr>
          <a:xfrm>
            <a:off x="4681728" y="1828800"/>
            <a:ext cx="1316736" cy="2761488"/>
          </a:xfrm>
          <a:prstGeom prst="roundRect">
            <a:avLst>
              <a:gd name="adj" fmla="val 6944"/>
            </a:avLst>
          </a:prstGeom>
          <a:solidFill>
            <a:srgbClr val="FFFFFF"/>
          </a:solidFill>
          <a:ln w="12700">
            <a:solidFill>
              <a:srgbClr val="FF0000"/>
            </a:solidFill>
            <a:prstDash val="solid"/>
          </a:ln>
          <a:effectLst>
            <a:outerShdw blurRad="63500" dist="25400" dir="2700000" algn="bl" rotWithShape="0">
              <a:srgbClr val="000000">
                <a:alpha val="7000"/>
              </a:srgbClr>
            </a:outerShdw>
          </a:effectLst>
        </p:spPr>
      </p:sp>
      <p:sp>
        <p:nvSpPr>
          <p:cNvPr id="32" name="Shape 29"/>
          <p:cNvSpPr/>
          <p:nvPr/>
        </p:nvSpPr>
        <p:spPr>
          <a:xfrm>
            <a:off x="5120640" y="1719072"/>
            <a:ext cx="438912" cy="438912"/>
          </a:xfrm>
          <a:prstGeom prst="ellipse">
            <a:avLst/>
          </a:prstGeom>
          <a:solidFill>
            <a:srgbClr val="DC2626"/>
          </a:solidFill>
          <a:ln w="12700">
            <a:solidFill>
              <a:srgbClr val="DC2626"/>
            </a:solidFill>
            <a:prstDash val="solid"/>
          </a:ln>
        </p:spPr>
      </p:sp>
      <p:sp>
        <p:nvSpPr>
          <p:cNvPr id="33" name="Text 30"/>
          <p:cNvSpPr/>
          <p:nvPr/>
        </p:nvSpPr>
        <p:spPr>
          <a:xfrm>
            <a:off x="512064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4</a:t>
            </a:r>
            <a:endParaRPr lang="en-US" sz="1300" dirty="0"/>
          </a:p>
        </p:txBody>
      </p:sp>
      <p:sp>
        <p:nvSpPr>
          <p:cNvPr id="34" name="Text 31"/>
          <p:cNvSpPr/>
          <p:nvPr/>
        </p:nvSpPr>
        <p:spPr>
          <a:xfrm>
            <a:off x="475488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Lockdown Exam</a:t>
            </a:r>
            <a:endParaRPr lang="en-US" sz="1100" dirty="0"/>
          </a:p>
        </p:txBody>
      </p:sp>
      <p:sp>
        <p:nvSpPr>
          <p:cNvPr id="35" name="Text 32"/>
          <p:cNvSpPr/>
          <p:nvPr/>
        </p:nvSpPr>
        <p:spPr>
          <a:xfrm>
            <a:off x="4733778" y="2640506"/>
            <a:ext cx="1243584" cy="1828800"/>
          </a:xfrm>
          <a:prstGeom prst="rect">
            <a:avLst/>
          </a:prstGeom>
          <a:noFill/>
          <a:ln/>
        </p:spPr>
        <p:txBody>
          <a:bodyPr wrap="square" lIns="0" tIns="0" rIns="0" bIns="0" rtlCol="0" anchor="ctr"/>
          <a:lstStyle/>
          <a:p>
            <a:r>
              <a:rPr lang="en-US" sz="1000" dirty="0">
                <a:solidFill>
                  <a:schemeClr val="accent3">
                    <a:lumMod val="75000"/>
                  </a:schemeClr>
                </a:solidFill>
              </a:rPr>
              <a:t>Fullscreen is mandatory — deny it and the exam does not start. Face verified live against your registration photo before entry. Tab switching, copy-paste, right-click, and </a:t>
            </a:r>
            <a:r>
              <a:rPr lang="en-US" sz="1000" dirty="0" err="1">
                <a:solidFill>
                  <a:schemeClr val="accent3">
                    <a:lumMod val="75000"/>
                  </a:schemeClr>
                </a:solidFill>
              </a:rPr>
              <a:t>devtools</a:t>
            </a:r>
            <a:r>
              <a:rPr lang="en-US" sz="1000" dirty="0">
                <a:solidFill>
                  <a:schemeClr val="accent3">
                    <a:lumMod val="75000"/>
                  </a:schemeClr>
                </a:solidFill>
              </a:rPr>
              <a:t> all blocked and logged. Integrity score updates on the invigilator screen in real time throughout.</a:t>
            </a:r>
            <a:endParaRPr lang="en-US" sz="950" dirty="0">
              <a:solidFill>
                <a:schemeClr val="accent3">
                  <a:lumMod val="75000"/>
                </a:schemeClr>
              </a:solidFill>
            </a:endParaRPr>
          </a:p>
        </p:txBody>
      </p:sp>
      <p:sp>
        <p:nvSpPr>
          <p:cNvPr id="36" name="Shape 33"/>
          <p:cNvSpPr/>
          <p:nvPr/>
        </p:nvSpPr>
        <p:spPr>
          <a:xfrm>
            <a:off x="5998464" y="2304288"/>
            <a:ext cx="146304" cy="0"/>
          </a:xfrm>
          <a:prstGeom prst="line">
            <a:avLst/>
          </a:prstGeom>
          <a:noFill/>
          <a:ln w="19050">
            <a:solidFill>
              <a:srgbClr val="E2E4EA"/>
            </a:solidFill>
            <a:prstDash val="solid"/>
          </a:ln>
        </p:spPr>
      </p:sp>
      <p:sp>
        <p:nvSpPr>
          <p:cNvPr id="37" name="Shape 34"/>
          <p:cNvSpPr/>
          <p:nvPr/>
        </p:nvSpPr>
        <p:spPr>
          <a:xfrm>
            <a:off x="6144768" y="1828800"/>
            <a:ext cx="1316736" cy="2761488"/>
          </a:xfrm>
          <a:prstGeom prst="roundRect">
            <a:avLst>
              <a:gd name="adj" fmla="val 6944"/>
            </a:avLst>
          </a:prstGeom>
          <a:solidFill>
            <a:srgbClr val="FFFFFF"/>
          </a:solidFill>
          <a:ln w="12700">
            <a:solidFill>
              <a:srgbClr val="002060"/>
            </a:solidFill>
            <a:prstDash val="solid"/>
          </a:ln>
          <a:effectLst>
            <a:outerShdw blurRad="63500" dist="25400" dir="2700000" algn="bl" rotWithShape="0">
              <a:srgbClr val="000000">
                <a:alpha val="7000"/>
              </a:srgbClr>
            </a:outerShdw>
          </a:effectLst>
        </p:spPr>
      </p:sp>
      <p:sp>
        <p:nvSpPr>
          <p:cNvPr id="38" name="Shape 35"/>
          <p:cNvSpPr/>
          <p:nvPr/>
        </p:nvSpPr>
        <p:spPr>
          <a:xfrm>
            <a:off x="6583680" y="1719072"/>
            <a:ext cx="438912" cy="438912"/>
          </a:xfrm>
          <a:prstGeom prst="ellipse">
            <a:avLst/>
          </a:prstGeom>
          <a:solidFill>
            <a:srgbClr val="0A0F2C"/>
          </a:solidFill>
          <a:ln w="12700">
            <a:solidFill>
              <a:srgbClr val="0A0F2C"/>
            </a:solidFill>
            <a:prstDash val="solid"/>
          </a:ln>
        </p:spPr>
      </p:sp>
      <p:sp>
        <p:nvSpPr>
          <p:cNvPr id="39" name="Text 36"/>
          <p:cNvSpPr/>
          <p:nvPr/>
        </p:nvSpPr>
        <p:spPr>
          <a:xfrm>
            <a:off x="658368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5</a:t>
            </a:r>
            <a:endParaRPr lang="en-US" sz="1300" dirty="0"/>
          </a:p>
        </p:txBody>
      </p:sp>
      <p:sp>
        <p:nvSpPr>
          <p:cNvPr id="40" name="Text 37"/>
          <p:cNvSpPr/>
          <p:nvPr/>
        </p:nvSpPr>
        <p:spPr>
          <a:xfrm>
            <a:off x="621792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Result</a:t>
            </a:r>
            <a:endParaRPr lang="en-US" sz="1100" dirty="0"/>
          </a:p>
        </p:txBody>
      </p:sp>
      <p:sp>
        <p:nvSpPr>
          <p:cNvPr id="41" name="Text 38"/>
          <p:cNvSpPr/>
          <p:nvPr/>
        </p:nvSpPr>
        <p:spPr>
          <a:xfrm>
            <a:off x="6217920" y="2633472"/>
            <a:ext cx="1243584" cy="1828800"/>
          </a:xfrm>
          <a:prstGeom prst="rect">
            <a:avLst/>
          </a:prstGeom>
          <a:noFill/>
          <a:ln/>
        </p:spPr>
        <p:txBody>
          <a:bodyPr wrap="square" lIns="0" tIns="0" rIns="0" bIns="0" rtlCol="0" anchor="ctr"/>
          <a:lstStyle/>
          <a:p>
            <a:r>
              <a:rPr lang="en-US" sz="1000" dirty="0">
                <a:solidFill>
                  <a:schemeClr val="accent3">
                    <a:lumMod val="75000"/>
                  </a:schemeClr>
                </a:solidFill>
              </a:rPr>
              <a:t>Evaluated the moment you submit. Negative marking applied automatically. Score, rank among all candidates who gave that exam, percentile, and section-wise breakdown all calculated within minutes. Result email sent to your registered address immediately.</a:t>
            </a:r>
            <a:endParaRPr lang="en-US" sz="950" dirty="0">
              <a:solidFill>
                <a:schemeClr val="accent3">
                  <a:lumMod val="75000"/>
                </a:schemeClr>
              </a:solidFill>
            </a:endParaRPr>
          </a:p>
        </p:txBody>
      </p:sp>
      <p:sp>
        <p:nvSpPr>
          <p:cNvPr id="42" name="Shape 39"/>
          <p:cNvSpPr/>
          <p:nvPr/>
        </p:nvSpPr>
        <p:spPr>
          <a:xfrm>
            <a:off x="7461504" y="2304288"/>
            <a:ext cx="146304" cy="0"/>
          </a:xfrm>
          <a:prstGeom prst="line">
            <a:avLst/>
          </a:prstGeom>
          <a:noFill/>
          <a:ln w="19050">
            <a:solidFill>
              <a:srgbClr val="E2E4EA"/>
            </a:solidFill>
            <a:prstDash val="solid"/>
          </a:ln>
        </p:spPr>
      </p:sp>
      <p:sp>
        <p:nvSpPr>
          <p:cNvPr id="43" name="Shape 40"/>
          <p:cNvSpPr/>
          <p:nvPr/>
        </p:nvSpPr>
        <p:spPr>
          <a:xfrm>
            <a:off x="7607808" y="1828800"/>
            <a:ext cx="1316736" cy="2761488"/>
          </a:xfrm>
          <a:prstGeom prst="roundRect">
            <a:avLst>
              <a:gd name="adj" fmla="val 6944"/>
            </a:avLst>
          </a:prstGeom>
          <a:solidFill>
            <a:srgbClr val="FFFFFF"/>
          </a:solidFill>
          <a:ln w="12700">
            <a:solidFill>
              <a:srgbClr val="002060"/>
            </a:solidFill>
            <a:prstDash val="solid"/>
          </a:ln>
          <a:effectLst>
            <a:outerShdw blurRad="63500" dist="25400" dir="2700000" algn="bl" rotWithShape="0">
              <a:srgbClr val="000000">
                <a:alpha val="7000"/>
              </a:srgbClr>
            </a:outerShdw>
          </a:effectLst>
        </p:spPr>
      </p:sp>
      <p:sp>
        <p:nvSpPr>
          <p:cNvPr id="44" name="Shape 41"/>
          <p:cNvSpPr/>
          <p:nvPr/>
        </p:nvSpPr>
        <p:spPr>
          <a:xfrm>
            <a:off x="8046720" y="1719072"/>
            <a:ext cx="438912" cy="438912"/>
          </a:xfrm>
          <a:prstGeom prst="ellipse">
            <a:avLst/>
          </a:prstGeom>
          <a:solidFill>
            <a:srgbClr val="0A0F2C"/>
          </a:solidFill>
          <a:ln w="12700">
            <a:solidFill>
              <a:srgbClr val="0A0F2C"/>
            </a:solidFill>
            <a:prstDash val="solid"/>
          </a:ln>
        </p:spPr>
      </p:sp>
      <p:sp>
        <p:nvSpPr>
          <p:cNvPr id="45" name="Text 42"/>
          <p:cNvSpPr/>
          <p:nvPr/>
        </p:nvSpPr>
        <p:spPr>
          <a:xfrm>
            <a:off x="8046720" y="1719072"/>
            <a:ext cx="438912" cy="438912"/>
          </a:xfrm>
          <a:prstGeom prst="rect">
            <a:avLst/>
          </a:prstGeom>
          <a:noFill/>
          <a:ln/>
        </p:spPr>
        <p:txBody>
          <a:bodyPr wrap="square" lIns="0" tIns="0" rIns="0" bIns="0" rtlCol="0" anchor="ctr"/>
          <a:lstStyle/>
          <a:p>
            <a:pPr marL="0" indent="0" algn="ctr">
              <a:buNone/>
            </a:pPr>
            <a:r>
              <a:rPr lang="en-US" sz="1300" b="1" dirty="0">
                <a:solidFill>
                  <a:srgbClr val="FFFFFF"/>
                </a:solidFill>
              </a:rPr>
              <a:t>6</a:t>
            </a:r>
            <a:endParaRPr lang="en-US" sz="1300" dirty="0"/>
          </a:p>
        </p:txBody>
      </p:sp>
      <p:sp>
        <p:nvSpPr>
          <p:cNvPr id="46" name="Text 43"/>
          <p:cNvSpPr/>
          <p:nvPr/>
        </p:nvSpPr>
        <p:spPr>
          <a:xfrm>
            <a:off x="7680960" y="2286000"/>
            <a:ext cx="1170432" cy="329184"/>
          </a:xfrm>
          <a:prstGeom prst="rect">
            <a:avLst/>
          </a:prstGeom>
          <a:noFill/>
          <a:ln/>
        </p:spPr>
        <p:txBody>
          <a:bodyPr wrap="square" lIns="0" tIns="0" rIns="0" bIns="0" rtlCol="0" anchor="ctr"/>
          <a:lstStyle/>
          <a:p>
            <a:pPr marL="0" indent="0" algn="ctr">
              <a:buNone/>
            </a:pPr>
            <a:r>
              <a:rPr lang="en-US" sz="1100" b="1" dirty="0">
                <a:solidFill>
                  <a:srgbClr val="0A0F2C"/>
                </a:solidFill>
                <a:latin typeface="Calibri" pitchFamily="34" charset="0"/>
                <a:ea typeface="Calibri" pitchFamily="34" charset="-122"/>
                <a:cs typeface="Calibri" pitchFamily="34" charset="-120"/>
              </a:rPr>
              <a:t>Certificate</a:t>
            </a:r>
            <a:endParaRPr lang="en-US" sz="1100" dirty="0"/>
          </a:p>
        </p:txBody>
      </p:sp>
      <p:sp>
        <p:nvSpPr>
          <p:cNvPr id="47" name="Text 44"/>
          <p:cNvSpPr/>
          <p:nvPr/>
        </p:nvSpPr>
        <p:spPr>
          <a:xfrm>
            <a:off x="7680960" y="2633472"/>
            <a:ext cx="1170432" cy="1828800"/>
          </a:xfrm>
          <a:prstGeom prst="rect">
            <a:avLst/>
          </a:prstGeom>
          <a:noFill/>
          <a:ln/>
        </p:spPr>
        <p:txBody>
          <a:bodyPr wrap="square" lIns="0" tIns="0" rIns="0" bIns="0" rtlCol="0" anchor="ctr"/>
          <a:lstStyle/>
          <a:p>
            <a:r>
              <a:rPr lang="en-US" sz="1000" dirty="0">
                <a:solidFill>
                  <a:schemeClr val="accent3">
                    <a:lumMod val="75000"/>
                  </a:schemeClr>
                </a:solidFill>
              </a:rPr>
              <a:t>Signed with Ed25519 cryptographic signature. Unique certificate ID in the format CERT-PKSH-XXXXXX. QR code links to a public verification page — anyone can scan it and confirm the certificate is genuine without logging in to Pariksha.</a:t>
            </a:r>
            <a:endParaRPr lang="en-US" sz="950" dirty="0">
              <a:solidFill>
                <a:schemeClr val="accent3">
                  <a:lumMod val="75000"/>
                </a:schemeClr>
              </a:solidFill>
            </a:endParaRPr>
          </a:p>
        </p:txBody>
      </p:sp>
      <p:sp>
        <p:nvSpPr>
          <p:cNvPr id="48" name="Shape 45"/>
          <p:cNvSpPr/>
          <p:nvPr/>
        </p:nvSpPr>
        <p:spPr>
          <a:xfrm>
            <a:off x="292608" y="4700016"/>
            <a:ext cx="8558784" cy="301752"/>
          </a:xfrm>
          <a:prstGeom prst="roundRect">
            <a:avLst>
              <a:gd name="adj" fmla="val 18182"/>
            </a:avLst>
          </a:prstGeom>
          <a:solidFill>
            <a:srgbClr val="EEF0F8"/>
          </a:solidFill>
          <a:ln w="12700">
            <a:solidFill>
              <a:srgbClr val="E2E4EA"/>
            </a:solidFill>
            <a:prstDash val="solid"/>
          </a:ln>
        </p:spPr>
      </p:sp>
      <p:sp>
        <p:nvSpPr>
          <p:cNvPr id="49" name="Text 46"/>
          <p:cNvSpPr/>
          <p:nvPr/>
        </p:nvSpPr>
        <p:spPr>
          <a:xfrm>
            <a:off x="292608" y="4700016"/>
            <a:ext cx="8558784" cy="301752"/>
          </a:xfrm>
          <a:prstGeom prst="rect">
            <a:avLst/>
          </a:prstGeom>
          <a:noFill/>
          <a:ln/>
        </p:spPr>
        <p:txBody>
          <a:bodyPr wrap="square" lIns="0" tIns="0" rIns="0" bIns="0" rtlCol="0" anchor="ctr"/>
          <a:lstStyle/>
          <a:p>
            <a:pPr marL="0" indent="0" algn="ctr">
              <a:buNone/>
            </a:pPr>
            <a:r>
              <a:rPr lang="en-US" sz="950" dirty="0">
                <a:solidFill>
                  <a:srgbClr val="0A0F2C"/>
                </a:solidFill>
                <a:latin typeface="Calibri" pitchFamily="34" charset="0"/>
                <a:ea typeface="Calibri" pitchFamily="34" charset="-122"/>
                <a:cs typeface="Calibri" pitchFamily="34" charset="-120"/>
              </a:rPr>
              <a:t>Five roles: Candidate · Invigilator · Institute · Admin · Superadmin  ·  Row Level Security on every database table</a:t>
            </a:r>
            <a:endParaRPr lang="en-US" sz="950" dirty="0"/>
          </a:p>
        </p:txBody>
      </p:sp>
      <p:sp>
        <p:nvSpPr>
          <p:cNvPr id="51" name="Text 1">
            <a:extLst>
              <a:ext uri="{FF2B5EF4-FFF2-40B4-BE49-F238E27FC236}">
                <a16:creationId xmlns:a16="http://schemas.microsoft.com/office/drawing/2014/main" id="{957F2302-BDEE-A7B2-89A9-C433890D2960}"/>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52" name="Text 2">
            <a:extLst>
              <a:ext uri="{FF2B5EF4-FFF2-40B4-BE49-F238E27FC236}">
                <a16:creationId xmlns:a16="http://schemas.microsoft.com/office/drawing/2014/main" id="{F15D80CA-B2CA-A0E3-82DD-F39069C45901}"/>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Home</a:t>
            </a:r>
            <a:endParaRPr lang="en-US" sz="900" u="sng" dirty="0"/>
          </a:p>
        </p:txBody>
      </p:sp>
      <p:sp>
        <p:nvSpPr>
          <p:cNvPr id="53" name="Text 3">
            <a:extLst>
              <a:ext uri="{FF2B5EF4-FFF2-40B4-BE49-F238E27FC236}">
                <a16:creationId xmlns:a16="http://schemas.microsoft.com/office/drawing/2014/main" id="{EEF03135-B236-EE00-A52E-219C278F7994}"/>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TriShield Vault</a:t>
            </a:r>
            <a:endParaRPr lang="en-US" sz="900" u="sng" dirty="0"/>
          </a:p>
        </p:txBody>
      </p:sp>
      <p:sp>
        <p:nvSpPr>
          <p:cNvPr id="54" name="Text 4">
            <a:extLst>
              <a:ext uri="{FF2B5EF4-FFF2-40B4-BE49-F238E27FC236}">
                <a16:creationId xmlns:a16="http://schemas.microsoft.com/office/drawing/2014/main" id="{755642B5-FCBA-DBFF-8F36-D0180857D3DE}"/>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Features</a:t>
            </a:r>
            <a:endParaRPr lang="en-US" sz="900" dirty="0"/>
          </a:p>
        </p:txBody>
      </p:sp>
      <p:sp>
        <p:nvSpPr>
          <p:cNvPr id="55" name="Text 5">
            <a:extLst>
              <a:ext uri="{FF2B5EF4-FFF2-40B4-BE49-F238E27FC236}">
                <a16:creationId xmlns:a16="http://schemas.microsoft.com/office/drawing/2014/main" id="{A370091C-739E-FCAD-240B-EFBA6AE1B9CC}"/>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Demo</a:t>
            </a:r>
            <a:endParaRPr lang="en-US" sz="900" dirty="0"/>
          </a:p>
        </p:txBody>
      </p:sp>
      <p:pic>
        <p:nvPicPr>
          <p:cNvPr id="56" name="Picture 55">
            <a:extLst>
              <a:ext uri="{FF2B5EF4-FFF2-40B4-BE49-F238E27FC236}">
                <a16:creationId xmlns:a16="http://schemas.microsoft.com/office/drawing/2014/main" id="{93396693-8F52-0393-14A4-9CA51CB32487}"/>
              </a:ext>
            </a:extLst>
          </p:cNvPr>
          <p:cNvPicPr>
            <a:picLocks noChangeAspect="1"/>
          </p:cNvPicPr>
          <p:nvPr/>
        </p:nvPicPr>
        <p:blipFill>
          <a:blip r:embed="rId7"/>
          <a:stretch>
            <a:fillRect/>
          </a:stretch>
        </p:blipFill>
        <p:spPr>
          <a:xfrm>
            <a:off x="228600" y="85519"/>
            <a:ext cx="329184" cy="309705"/>
          </a:xfrm>
          <a:prstGeom prst="round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46304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46304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KEY FEATURES</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Six features. Every failure mode closed.</a:t>
            </a:r>
            <a:endParaRPr lang="en-US" sz="2400" dirty="0"/>
          </a:p>
        </p:txBody>
      </p:sp>
      <p:sp>
        <p:nvSpPr>
          <p:cNvPr id="12" name="Shape 9"/>
          <p:cNvSpPr/>
          <p:nvPr/>
        </p:nvSpPr>
        <p:spPr>
          <a:xfrm>
            <a:off x="6858000" y="868680"/>
            <a:ext cx="1965960" cy="246888"/>
          </a:xfrm>
          <a:prstGeom prst="roundRect">
            <a:avLst>
              <a:gd name="adj" fmla="val 14815"/>
            </a:avLst>
          </a:prstGeom>
          <a:solidFill>
            <a:srgbClr val="DC2626"/>
          </a:solidFill>
          <a:ln w="12700">
            <a:solidFill>
              <a:srgbClr val="DC2626"/>
            </a:solidFill>
            <a:prstDash val="solid"/>
          </a:ln>
        </p:spPr>
      </p:sp>
      <p:sp>
        <p:nvSpPr>
          <p:cNvPr id="13" name="Text 10"/>
          <p:cNvSpPr/>
          <p:nvPr/>
        </p:nvSpPr>
        <p:spPr>
          <a:xfrm>
            <a:off x="6858000" y="868680"/>
            <a:ext cx="1965960" cy="246888"/>
          </a:xfrm>
          <a:prstGeom prst="rect">
            <a:avLst/>
          </a:prstGeom>
          <a:noFill/>
          <a:ln/>
        </p:spPr>
        <p:txBody>
          <a:bodyPr wrap="square" lIns="0" tIns="0" rIns="0" bIns="0" rtlCol="0" anchor="ctr"/>
          <a:lstStyle/>
          <a:p>
            <a:pPr marL="0" indent="0" algn="ctr">
              <a:buNone/>
            </a:pPr>
            <a:r>
              <a:rPr lang="en-US" sz="700" b="1" kern="0" spc="50" dirty="0">
                <a:solidFill>
                  <a:srgbClr val="FFFFFF"/>
                </a:solidFill>
                <a:latin typeface="Calibri" pitchFamily="34" charset="0"/>
                <a:ea typeface="Calibri" pitchFamily="34" charset="-122"/>
                <a:cs typeface="Calibri" pitchFamily="34" charset="-120"/>
              </a:rPr>
              <a:t>INNOVATION · IMPACT · COMPLETENESS</a:t>
            </a:r>
            <a:endParaRPr lang="en-US" sz="700" dirty="0"/>
          </a:p>
        </p:txBody>
      </p:sp>
      <p:sp>
        <p:nvSpPr>
          <p:cNvPr id="14" name="Shape 11"/>
          <p:cNvSpPr/>
          <p:nvPr/>
        </p:nvSpPr>
        <p:spPr>
          <a:xfrm>
            <a:off x="292608" y="1664208"/>
            <a:ext cx="2743200" cy="1600200"/>
          </a:xfrm>
          <a:prstGeom prst="roundRect">
            <a:avLst>
              <a:gd name="adj" fmla="val 6857"/>
            </a:avLst>
          </a:prstGeom>
          <a:solidFill>
            <a:srgbClr val="0F1535"/>
          </a:solidFill>
          <a:ln w="12700">
            <a:solidFill>
              <a:srgbClr val="E2E4EA"/>
            </a:solidFill>
            <a:prstDash val="solid"/>
          </a:ln>
          <a:effectLst>
            <a:outerShdw blurRad="63500" dist="25400" dir="2700000" algn="bl" rotWithShape="0">
              <a:srgbClr val="000000">
                <a:alpha val="7000"/>
              </a:srgbClr>
            </a:outerShdw>
          </a:effectLst>
        </p:spPr>
      </p:sp>
      <p:sp>
        <p:nvSpPr>
          <p:cNvPr id="15" name="Shape 12"/>
          <p:cNvSpPr/>
          <p:nvPr/>
        </p:nvSpPr>
        <p:spPr>
          <a:xfrm>
            <a:off x="2441448" y="1755648"/>
            <a:ext cx="502920" cy="201168"/>
          </a:xfrm>
          <a:prstGeom prst="roundRect">
            <a:avLst>
              <a:gd name="adj" fmla="val 18182"/>
            </a:avLst>
          </a:prstGeom>
          <a:solidFill>
            <a:srgbClr val="DC2626"/>
          </a:solidFill>
          <a:ln w="12700">
            <a:solidFill>
              <a:srgbClr val="DC2626"/>
            </a:solidFill>
            <a:prstDash val="solid"/>
          </a:ln>
        </p:spPr>
      </p:sp>
      <p:sp>
        <p:nvSpPr>
          <p:cNvPr id="16" name="Text 13"/>
          <p:cNvSpPr/>
          <p:nvPr/>
        </p:nvSpPr>
        <p:spPr>
          <a:xfrm>
            <a:off x="2441448" y="175564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UNIQUE</a:t>
            </a:r>
            <a:endParaRPr lang="en-US" sz="650" dirty="0"/>
          </a:p>
        </p:txBody>
      </p:sp>
      <p:pic>
        <p:nvPicPr>
          <p:cNvPr id="17" name="Image 1" descr="preencoded.png"/>
          <p:cNvPicPr>
            <a:picLocks noChangeAspect="1"/>
          </p:cNvPicPr>
          <p:nvPr/>
        </p:nvPicPr>
        <p:blipFill>
          <a:blip r:embed="rId3"/>
          <a:stretch>
            <a:fillRect/>
          </a:stretch>
        </p:blipFill>
        <p:spPr>
          <a:xfrm>
            <a:off x="429768" y="1956816"/>
            <a:ext cx="402336" cy="402336"/>
          </a:xfrm>
          <a:prstGeom prst="rect">
            <a:avLst/>
          </a:prstGeom>
        </p:spPr>
      </p:pic>
      <p:sp>
        <p:nvSpPr>
          <p:cNvPr id="18" name="Text 14"/>
          <p:cNvSpPr/>
          <p:nvPr/>
        </p:nvSpPr>
        <p:spPr>
          <a:xfrm>
            <a:off x="950976" y="190195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TriShield Vault</a:t>
            </a:r>
            <a:endParaRPr lang="en-US" sz="1250" dirty="0"/>
          </a:p>
        </p:txBody>
      </p:sp>
      <p:sp>
        <p:nvSpPr>
          <p:cNvPr id="19" name="Text 15"/>
          <p:cNvSpPr/>
          <p:nvPr/>
        </p:nvSpPr>
        <p:spPr>
          <a:xfrm>
            <a:off x="402336" y="2432304"/>
            <a:ext cx="2523744" cy="749808"/>
          </a:xfrm>
          <a:prstGeom prst="rect">
            <a:avLst/>
          </a:prstGeom>
          <a:noFill/>
          <a:ln/>
        </p:spPr>
        <p:txBody>
          <a:bodyPr wrap="square" lIns="0" tIns="0" rIns="0" bIns="0" rtlCol="0" anchor="ctr"/>
          <a:lstStyle/>
          <a:p>
            <a:pPr marL="0" indent="0" algn="just">
              <a:buNone/>
            </a:pPr>
            <a:r>
              <a:rPr lang="en-US" sz="1000" dirty="0">
                <a:solidFill>
                  <a:srgbClr val="CBD5E1"/>
                </a:solidFill>
                <a:latin typeface="Calibri" pitchFamily="34" charset="0"/>
                <a:ea typeface="Calibri" pitchFamily="34" charset="-122"/>
                <a:cs typeface="Calibri" pitchFamily="34" charset="-120"/>
              </a:rPr>
              <a:t>3-party cryptographic custody.</a:t>
            </a:r>
            <a:endParaRPr lang="en-US" sz="1000" dirty="0"/>
          </a:p>
          <a:p>
            <a:pPr marL="0" indent="0" algn="just">
              <a:buNone/>
            </a:pPr>
            <a:r>
              <a:rPr lang="en-US" sz="1000" dirty="0">
                <a:solidFill>
                  <a:srgbClr val="CBD5E1"/>
                </a:solidFill>
                <a:latin typeface="Calibri" pitchFamily="34" charset="0"/>
                <a:ea typeface="Calibri" pitchFamily="34" charset="-122"/>
                <a:cs typeface="Calibri" pitchFamily="34" charset="-120"/>
              </a:rPr>
              <a:t>No single person can read or</a:t>
            </a:r>
            <a:endParaRPr lang="en-US" sz="1000" dirty="0"/>
          </a:p>
          <a:p>
            <a:pPr marL="0" indent="0" algn="just">
              <a:buNone/>
            </a:pPr>
            <a:r>
              <a:rPr lang="en-US" sz="1000" dirty="0">
                <a:solidFill>
                  <a:srgbClr val="CBD5E1"/>
                </a:solidFill>
                <a:latin typeface="Calibri" pitchFamily="34" charset="0"/>
                <a:ea typeface="Calibri" pitchFamily="34" charset="-122"/>
                <a:cs typeface="Calibri" pitchFamily="34" charset="-120"/>
              </a:rPr>
              <a:t>modify a sealed paper. Ever.</a:t>
            </a:r>
            <a:endParaRPr lang="en-US" sz="1000" dirty="0"/>
          </a:p>
        </p:txBody>
      </p:sp>
      <p:sp>
        <p:nvSpPr>
          <p:cNvPr id="20" name="Shape 16"/>
          <p:cNvSpPr/>
          <p:nvPr/>
        </p:nvSpPr>
        <p:spPr>
          <a:xfrm>
            <a:off x="3236976" y="1664208"/>
            <a:ext cx="2743200" cy="1600200"/>
          </a:xfrm>
          <a:prstGeom prst="roundRect">
            <a:avLst>
              <a:gd name="adj" fmla="val 6857"/>
            </a:avLst>
          </a:prstGeom>
          <a:solidFill>
            <a:srgbClr val="1A3A1A"/>
          </a:solidFill>
          <a:ln w="12700">
            <a:solidFill>
              <a:srgbClr val="E2E4EA"/>
            </a:solidFill>
            <a:prstDash val="solid"/>
          </a:ln>
          <a:effectLst>
            <a:outerShdw blurRad="63500" dist="25400" dir="2700000" algn="bl" rotWithShape="0">
              <a:srgbClr val="000000">
                <a:alpha val="7000"/>
              </a:srgbClr>
            </a:outerShdw>
          </a:effectLst>
        </p:spPr>
      </p:sp>
      <p:sp>
        <p:nvSpPr>
          <p:cNvPr id="21" name="Shape 17"/>
          <p:cNvSpPr/>
          <p:nvPr/>
        </p:nvSpPr>
        <p:spPr>
          <a:xfrm>
            <a:off x="5385816" y="1755648"/>
            <a:ext cx="502920" cy="201168"/>
          </a:xfrm>
          <a:prstGeom prst="roundRect">
            <a:avLst>
              <a:gd name="adj" fmla="val 18182"/>
            </a:avLst>
          </a:prstGeom>
          <a:solidFill>
            <a:srgbClr val="DC2626"/>
          </a:solidFill>
          <a:ln w="12700">
            <a:solidFill>
              <a:srgbClr val="DC2626"/>
            </a:solidFill>
            <a:prstDash val="solid"/>
          </a:ln>
        </p:spPr>
      </p:sp>
      <p:sp>
        <p:nvSpPr>
          <p:cNvPr id="22" name="Text 18"/>
          <p:cNvSpPr/>
          <p:nvPr/>
        </p:nvSpPr>
        <p:spPr>
          <a:xfrm>
            <a:off x="5385816" y="175564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SECURE</a:t>
            </a:r>
            <a:endParaRPr lang="en-US" sz="650" dirty="0"/>
          </a:p>
        </p:txBody>
      </p:sp>
      <p:pic>
        <p:nvPicPr>
          <p:cNvPr id="23" name="Image 2" descr="preencoded.png"/>
          <p:cNvPicPr>
            <a:picLocks noChangeAspect="1"/>
          </p:cNvPicPr>
          <p:nvPr/>
        </p:nvPicPr>
        <p:blipFill>
          <a:blip r:embed="rId4"/>
          <a:stretch>
            <a:fillRect/>
          </a:stretch>
        </p:blipFill>
        <p:spPr>
          <a:xfrm>
            <a:off x="3374136" y="1956816"/>
            <a:ext cx="402336" cy="402336"/>
          </a:xfrm>
          <a:prstGeom prst="rect">
            <a:avLst/>
          </a:prstGeom>
        </p:spPr>
      </p:pic>
      <p:sp>
        <p:nvSpPr>
          <p:cNvPr id="24" name="Text 19"/>
          <p:cNvSpPr/>
          <p:nvPr/>
        </p:nvSpPr>
        <p:spPr>
          <a:xfrm>
            <a:off x="3895344" y="190195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Lockdown Exam Browser</a:t>
            </a:r>
            <a:endParaRPr lang="en-US" sz="1250" dirty="0"/>
          </a:p>
        </p:txBody>
      </p:sp>
      <p:sp>
        <p:nvSpPr>
          <p:cNvPr id="25" name="Text 20"/>
          <p:cNvSpPr/>
          <p:nvPr/>
        </p:nvSpPr>
        <p:spPr>
          <a:xfrm>
            <a:off x="3346704" y="2432304"/>
            <a:ext cx="2523744" cy="749808"/>
          </a:xfrm>
          <a:prstGeom prst="rect">
            <a:avLst/>
          </a:prstGeom>
          <a:noFill/>
          <a:ln/>
        </p:spPr>
        <p:txBody>
          <a:bodyPr wrap="square" lIns="0" tIns="0" rIns="0" bIns="0" rtlCol="0" anchor="ctr"/>
          <a:lstStyle/>
          <a:p>
            <a:pPr marL="0" indent="0" algn="just">
              <a:buNone/>
            </a:pPr>
            <a:r>
              <a:rPr lang="en-US" sz="1000" dirty="0">
                <a:solidFill>
                  <a:srgbClr val="CBD5E1"/>
                </a:solidFill>
                <a:latin typeface="Calibri" pitchFamily="34" charset="0"/>
                <a:ea typeface="Calibri" pitchFamily="34" charset="-122"/>
                <a:cs typeface="Calibri" pitchFamily="34" charset="-120"/>
              </a:rPr>
              <a:t>Fullscreen mandatory. Tab-switch,</a:t>
            </a:r>
            <a:endParaRPr lang="en-US" sz="1000" dirty="0"/>
          </a:p>
          <a:p>
            <a:pPr marL="0" indent="0" algn="just">
              <a:buNone/>
            </a:pPr>
            <a:r>
              <a:rPr lang="en-US" sz="1000" dirty="0">
                <a:solidFill>
                  <a:srgbClr val="CBD5E1"/>
                </a:solidFill>
                <a:latin typeface="Calibri" pitchFamily="34" charset="0"/>
                <a:ea typeface="Calibri" pitchFamily="34" charset="-122"/>
                <a:cs typeface="Calibri" pitchFamily="34" charset="-120"/>
              </a:rPr>
              <a:t>copy-paste, devtools, right-click</a:t>
            </a:r>
            <a:endParaRPr lang="en-US" sz="1000" dirty="0"/>
          </a:p>
          <a:p>
            <a:pPr marL="0" indent="0" algn="just">
              <a:buNone/>
            </a:pPr>
            <a:r>
              <a:rPr lang="en-US" sz="1000" dirty="0">
                <a:solidFill>
                  <a:srgbClr val="CBD5E1"/>
                </a:solidFill>
                <a:latin typeface="Calibri" pitchFamily="34" charset="0"/>
                <a:ea typeface="Calibri" pitchFamily="34" charset="-122"/>
                <a:cs typeface="Calibri" pitchFamily="34" charset="-120"/>
              </a:rPr>
              <a:t>all blocked and logged.</a:t>
            </a:r>
            <a:endParaRPr lang="en-US" sz="1000" dirty="0"/>
          </a:p>
        </p:txBody>
      </p:sp>
      <p:sp>
        <p:nvSpPr>
          <p:cNvPr id="26" name="Shape 21"/>
          <p:cNvSpPr/>
          <p:nvPr/>
        </p:nvSpPr>
        <p:spPr>
          <a:xfrm>
            <a:off x="6181344" y="1664208"/>
            <a:ext cx="2743200" cy="1600200"/>
          </a:xfrm>
          <a:prstGeom prst="roundRect">
            <a:avLst>
              <a:gd name="adj" fmla="val 6857"/>
            </a:avLst>
          </a:prstGeom>
          <a:solidFill>
            <a:srgbClr val="3B1A1A"/>
          </a:solidFill>
          <a:ln w="12700">
            <a:solidFill>
              <a:srgbClr val="E2E4EA"/>
            </a:solidFill>
            <a:prstDash val="solid"/>
          </a:ln>
          <a:effectLst>
            <a:outerShdw blurRad="63500" dist="25400" dir="2700000" algn="bl" rotWithShape="0">
              <a:srgbClr val="000000">
                <a:alpha val="7000"/>
              </a:srgbClr>
            </a:outerShdw>
          </a:effectLst>
        </p:spPr>
      </p:sp>
      <p:sp>
        <p:nvSpPr>
          <p:cNvPr id="27" name="Shape 22"/>
          <p:cNvSpPr/>
          <p:nvPr/>
        </p:nvSpPr>
        <p:spPr>
          <a:xfrm>
            <a:off x="8330184" y="1755648"/>
            <a:ext cx="502920" cy="201168"/>
          </a:xfrm>
          <a:prstGeom prst="roundRect">
            <a:avLst>
              <a:gd name="adj" fmla="val 18182"/>
            </a:avLst>
          </a:prstGeom>
          <a:solidFill>
            <a:srgbClr val="DC2626"/>
          </a:solidFill>
          <a:ln w="12700">
            <a:solidFill>
              <a:srgbClr val="DC2626"/>
            </a:solidFill>
            <a:prstDash val="solid"/>
          </a:ln>
        </p:spPr>
      </p:sp>
      <p:sp>
        <p:nvSpPr>
          <p:cNvPr id="28" name="Text 23"/>
          <p:cNvSpPr/>
          <p:nvPr/>
        </p:nvSpPr>
        <p:spPr>
          <a:xfrm>
            <a:off x="8330184" y="175564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AI</a:t>
            </a:r>
            <a:endParaRPr lang="en-US" sz="650" dirty="0"/>
          </a:p>
        </p:txBody>
      </p:sp>
      <p:pic>
        <p:nvPicPr>
          <p:cNvPr id="29" name="Image 3" descr="preencoded.png"/>
          <p:cNvPicPr>
            <a:picLocks noChangeAspect="1"/>
          </p:cNvPicPr>
          <p:nvPr/>
        </p:nvPicPr>
        <p:blipFill>
          <a:blip r:embed="rId4"/>
          <a:stretch>
            <a:fillRect/>
          </a:stretch>
        </p:blipFill>
        <p:spPr>
          <a:xfrm>
            <a:off x="6318504" y="1956816"/>
            <a:ext cx="402336" cy="402336"/>
          </a:xfrm>
          <a:prstGeom prst="rect">
            <a:avLst/>
          </a:prstGeom>
        </p:spPr>
      </p:pic>
      <p:sp>
        <p:nvSpPr>
          <p:cNvPr id="30" name="Text 24"/>
          <p:cNvSpPr/>
          <p:nvPr/>
        </p:nvSpPr>
        <p:spPr>
          <a:xfrm>
            <a:off x="6839712" y="190195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AI Face Proctoring</a:t>
            </a:r>
            <a:endParaRPr lang="en-US" sz="1250" dirty="0"/>
          </a:p>
        </p:txBody>
      </p:sp>
      <p:sp>
        <p:nvSpPr>
          <p:cNvPr id="31" name="Text 25"/>
          <p:cNvSpPr/>
          <p:nvPr/>
        </p:nvSpPr>
        <p:spPr>
          <a:xfrm>
            <a:off x="6291072" y="2432304"/>
            <a:ext cx="2523744" cy="749808"/>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face-api.js at entry + re-check</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every 5 min. Multiple faces →</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critical alert, instant.</a:t>
            </a:r>
            <a:endParaRPr lang="en-US" sz="1000" dirty="0"/>
          </a:p>
        </p:txBody>
      </p:sp>
      <p:sp>
        <p:nvSpPr>
          <p:cNvPr id="32" name="Shape 26"/>
          <p:cNvSpPr/>
          <p:nvPr/>
        </p:nvSpPr>
        <p:spPr>
          <a:xfrm>
            <a:off x="292608" y="3401568"/>
            <a:ext cx="2743200" cy="1600200"/>
          </a:xfrm>
          <a:prstGeom prst="roundRect">
            <a:avLst>
              <a:gd name="adj" fmla="val 6857"/>
            </a:avLst>
          </a:prstGeom>
          <a:solidFill>
            <a:srgbClr val="0F2B3B"/>
          </a:solidFill>
          <a:ln w="12700">
            <a:solidFill>
              <a:srgbClr val="E2E4EA"/>
            </a:solidFill>
            <a:prstDash val="solid"/>
          </a:ln>
          <a:effectLst>
            <a:outerShdw blurRad="63500" dist="25400" dir="2700000" algn="bl" rotWithShape="0">
              <a:srgbClr val="000000">
                <a:alpha val="7000"/>
              </a:srgbClr>
            </a:outerShdw>
          </a:effectLst>
        </p:spPr>
      </p:sp>
      <p:sp>
        <p:nvSpPr>
          <p:cNvPr id="33" name="Shape 27"/>
          <p:cNvSpPr/>
          <p:nvPr/>
        </p:nvSpPr>
        <p:spPr>
          <a:xfrm>
            <a:off x="2441448" y="3493008"/>
            <a:ext cx="502920" cy="201168"/>
          </a:xfrm>
          <a:prstGeom prst="roundRect">
            <a:avLst>
              <a:gd name="adj" fmla="val 18182"/>
            </a:avLst>
          </a:prstGeom>
          <a:solidFill>
            <a:srgbClr val="DC2626"/>
          </a:solidFill>
          <a:ln w="12700">
            <a:solidFill>
              <a:srgbClr val="DC2626"/>
            </a:solidFill>
            <a:prstDash val="solid"/>
          </a:ln>
        </p:spPr>
      </p:sp>
      <p:sp>
        <p:nvSpPr>
          <p:cNvPr id="34" name="Text 28"/>
          <p:cNvSpPr/>
          <p:nvPr/>
        </p:nvSpPr>
        <p:spPr>
          <a:xfrm>
            <a:off x="2441448" y="349300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REALTIME</a:t>
            </a:r>
            <a:endParaRPr lang="en-US" sz="650" dirty="0"/>
          </a:p>
        </p:txBody>
      </p:sp>
      <p:pic>
        <p:nvPicPr>
          <p:cNvPr id="35" name="Image 4" descr="preencoded.png"/>
          <p:cNvPicPr>
            <a:picLocks noChangeAspect="1"/>
          </p:cNvPicPr>
          <p:nvPr/>
        </p:nvPicPr>
        <p:blipFill>
          <a:blip r:embed="rId4"/>
          <a:stretch>
            <a:fillRect/>
          </a:stretch>
        </p:blipFill>
        <p:spPr>
          <a:xfrm>
            <a:off x="429768" y="3694176"/>
            <a:ext cx="402336" cy="402336"/>
          </a:xfrm>
          <a:prstGeom prst="rect">
            <a:avLst/>
          </a:prstGeom>
        </p:spPr>
      </p:pic>
      <p:sp>
        <p:nvSpPr>
          <p:cNvPr id="36" name="Text 29"/>
          <p:cNvSpPr/>
          <p:nvPr/>
        </p:nvSpPr>
        <p:spPr>
          <a:xfrm>
            <a:off x="950976" y="363931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Live Integrity Scoring</a:t>
            </a:r>
            <a:endParaRPr lang="en-US" sz="1250" dirty="0"/>
          </a:p>
        </p:txBody>
      </p:sp>
      <p:sp>
        <p:nvSpPr>
          <p:cNvPr id="37" name="Text 30"/>
          <p:cNvSpPr/>
          <p:nvPr/>
        </p:nvSpPr>
        <p:spPr>
          <a:xfrm>
            <a:off x="402336" y="4169664"/>
            <a:ext cx="2523744" cy="749808"/>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0–100 per candidate, WebSocket.</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Invigilator grid updates without</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any page refresh needed.</a:t>
            </a:r>
            <a:endParaRPr lang="en-US" sz="1000" dirty="0"/>
          </a:p>
        </p:txBody>
      </p:sp>
      <p:sp>
        <p:nvSpPr>
          <p:cNvPr id="38" name="Shape 31"/>
          <p:cNvSpPr/>
          <p:nvPr/>
        </p:nvSpPr>
        <p:spPr>
          <a:xfrm>
            <a:off x="3236976" y="3401568"/>
            <a:ext cx="2743200" cy="1600200"/>
          </a:xfrm>
          <a:prstGeom prst="roundRect">
            <a:avLst>
              <a:gd name="adj" fmla="val 6857"/>
            </a:avLst>
          </a:prstGeom>
          <a:solidFill>
            <a:srgbClr val="1A2B1A"/>
          </a:solidFill>
          <a:ln w="12700">
            <a:solidFill>
              <a:srgbClr val="E2E4EA"/>
            </a:solidFill>
            <a:prstDash val="solid"/>
          </a:ln>
          <a:effectLst>
            <a:outerShdw blurRad="63500" dist="25400" dir="2700000" algn="bl" rotWithShape="0">
              <a:srgbClr val="000000">
                <a:alpha val="7000"/>
              </a:srgbClr>
            </a:outerShdw>
          </a:effectLst>
        </p:spPr>
      </p:sp>
      <p:sp>
        <p:nvSpPr>
          <p:cNvPr id="39" name="Shape 32"/>
          <p:cNvSpPr/>
          <p:nvPr/>
        </p:nvSpPr>
        <p:spPr>
          <a:xfrm>
            <a:off x="5385816" y="3493008"/>
            <a:ext cx="502920" cy="201168"/>
          </a:xfrm>
          <a:prstGeom prst="roundRect">
            <a:avLst>
              <a:gd name="adj" fmla="val 18182"/>
            </a:avLst>
          </a:prstGeom>
          <a:solidFill>
            <a:srgbClr val="DC2626"/>
          </a:solidFill>
          <a:ln w="12700">
            <a:solidFill>
              <a:srgbClr val="DC2626"/>
            </a:solidFill>
            <a:prstDash val="solid"/>
          </a:ln>
        </p:spPr>
      </p:sp>
      <p:sp>
        <p:nvSpPr>
          <p:cNvPr id="40" name="Text 33"/>
          <p:cNvSpPr/>
          <p:nvPr/>
        </p:nvSpPr>
        <p:spPr>
          <a:xfrm>
            <a:off x="5385816" y="349300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24×7</a:t>
            </a:r>
            <a:endParaRPr lang="en-US" sz="650" dirty="0"/>
          </a:p>
        </p:txBody>
      </p:sp>
      <p:pic>
        <p:nvPicPr>
          <p:cNvPr id="41" name="Image 5" descr="preencoded.png"/>
          <p:cNvPicPr>
            <a:picLocks noChangeAspect="1"/>
          </p:cNvPicPr>
          <p:nvPr/>
        </p:nvPicPr>
        <p:blipFill>
          <a:blip r:embed="rId4"/>
          <a:stretch>
            <a:fillRect/>
          </a:stretch>
        </p:blipFill>
        <p:spPr>
          <a:xfrm>
            <a:off x="3374136" y="3694176"/>
            <a:ext cx="402336" cy="402336"/>
          </a:xfrm>
          <a:prstGeom prst="rect">
            <a:avLst/>
          </a:prstGeom>
        </p:spPr>
      </p:pic>
      <p:sp>
        <p:nvSpPr>
          <p:cNvPr id="42" name="Text 34"/>
          <p:cNvSpPr/>
          <p:nvPr/>
        </p:nvSpPr>
        <p:spPr>
          <a:xfrm>
            <a:off x="3895344" y="363931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SHA-256 Leak Detector</a:t>
            </a:r>
            <a:endParaRPr lang="en-US" sz="1250" dirty="0"/>
          </a:p>
        </p:txBody>
      </p:sp>
      <p:sp>
        <p:nvSpPr>
          <p:cNvPr id="43" name="Text 35"/>
          <p:cNvSpPr/>
          <p:nvPr/>
        </p:nvSpPr>
        <p:spPr>
          <a:xfrm>
            <a:off x="3346704" y="4169664"/>
            <a:ext cx="2523744" cy="749808"/>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Edge Function every 60 seconds.</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Any hash mismatch → CRITICAL</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alert, automatic, no human.</a:t>
            </a:r>
            <a:endParaRPr lang="en-US" sz="1000" dirty="0"/>
          </a:p>
        </p:txBody>
      </p:sp>
      <p:sp>
        <p:nvSpPr>
          <p:cNvPr id="44" name="Shape 36"/>
          <p:cNvSpPr/>
          <p:nvPr/>
        </p:nvSpPr>
        <p:spPr>
          <a:xfrm>
            <a:off x="6181344" y="3401568"/>
            <a:ext cx="2743200" cy="1600200"/>
          </a:xfrm>
          <a:prstGeom prst="roundRect">
            <a:avLst>
              <a:gd name="adj" fmla="val 6857"/>
            </a:avLst>
          </a:prstGeom>
          <a:solidFill>
            <a:srgbClr val="2B1A2B"/>
          </a:solidFill>
          <a:ln w="12700">
            <a:solidFill>
              <a:srgbClr val="E2E4EA"/>
            </a:solidFill>
            <a:prstDash val="solid"/>
          </a:ln>
          <a:effectLst>
            <a:outerShdw blurRad="63500" dist="25400" dir="2700000" algn="bl" rotWithShape="0">
              <a:srgbClr val="000000">
                <a:alpha val="7000"/>
              </a:srgbClr>
            </a:outerShdw>
          </a:effectLst>
        </p:spPr>
      </p:sp>
      <p:sp>
        <p:nvSpPr>
          <p:cNvPr id="45" name="Shape 37"/>
          <p:cNvSpPr/>
          <p:nvPr/>
        </p:nvSpPr>
        <p:spPr>
          <a:xfrm>
            <a:off x="8330184" y="3493008"/>
            <a:ext cx="502920" cy="201168"/>
          </a:xfrm>
          <a:prstGeom prst="roundRect">
            <a:avLst>
              <a:gd name="adj" fmla="val 18182"/>
            </a:avLst>
          </a:prstGeom>
          <a:solidFill>
            <a:srgbClr val="DC2626"/>
          </a:solidFill>
          <a:ln w="12700">
            <a:solidFill>
              <a:srgbClr val="DC2626"/>
            </a:solidFill>
            <a:prstDash val="solid"/>
          </a:ln>
        </p:spPr>
      </p:sp>
      <p:sp>
        <p:nvSpPr>
          <p:cNvPr id="46" name="Text 38"/>
          <p:cNvSpPr/>
          <p:nvPr/>
        </p:nvSpPr>
        <p:spPr>
          <a:xfrm>
            <a:off x="8330184" y="3493008"/>
            <a:ext cx="502920" cy="201168"/>
          </a:xfrm>
          <a:prstGeom prst="rect">
            <a:avLst/>
          </a:prstGeom>
          <a:noFill/>
          <a:ln/>
        </p:spPr>
        <p:txBody>
          <a:bodyPr wrap="square" lIns="0" tIns="0" rIns="0" bIns="0" rtlCol="0" anchor="ctr"/>
          <a:lstStyle/>
          <a:p>
            <a:pPr marL="0" indent="0" algn="ctr">
              <a:buNone/>
            </a:pPr>
            <a:r>
              <a:rPr lang="en-US" sz="650" b="1" kern="0" spc="50" dirty="0">
                <a:solidFill>
                  <a:srgbClr val="FFFFFF"/>
                </a:solidFill>
                <a:latin typeface="Calibri" pitchFamily="34" charset="0"/>
                <a:ea typeface="Calibri" pitchFamily="34" charset="-122"/>
                <a:cs typeface="Calibri" pitchFamily="34" charset="-120"/>
              </a:rPr>
              <a:t>VERIFIED</a:t>
            </a:r>
            <a:endParaRPr lang="en-US" sz="650" dirty="0"/>
          </a:p>
        </p:txBody>
      </p:sp>
      <p:pic>
        <p:nvPicPr>
          <p:cNvPr id="47" name="Image 6" descr="preencoded.png"/>
          <p:cNvPicPr>
            <a:picLocks noChangeAspect="1"/>
          </p:cNvPicPr>
          <p:nvPr/>
        </p:nvPicPr>
        <p:blipFill>
          <a:blip r:embed="rId4"/>
          <a:stretch>
            <a:fillRect/>
          </a:stretch>
        </p:blipFill>
        <p:spPr>
          <a:xfrm>
            <a:off x="6318504" y="3694176"/>
            <a:ext cx="402336" cy="402336"/>
          </a:xfrm>
          <a:prstGeom prst="rect">
            <a:avLst/>
          </a:prstGeom>
        </p:spPr>
      </p:pic>
      <p:sp>
        <p:nvSpPr>
          <p:cNvPr id="48" name="Text 39"/>
          <p:cNvSpPr/>
          <p:nvPr/>
        </p:nvSpPr>
        <p:spPr>
          <a:xfrm>
            <a:off x="6839712" y="3639312"/>
            <a:ext cx="169164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Ed25519 Certificates</a:t>
            </a:r>
            <a:endParaRPr lang="en-US" sz="1250" dirty="0"/>
          </a:p>
        </p:txBody>
      </p:sp>
      <p:sp>
        <p:nvSpPr>
          <p:cNvPr id="49" name="Text 40"/>
          <p:cNvSpPr/>
          <p:nvPr/>
        </p:nvSpPr>
        <p:spPr>
          <a:xfrm>
            <a:off x="6291072" y="4169664"/>
            <a:ext cx="2523744" cy="749808"/>
          </a:xfrm>
          <a:prstGeom prst="rect">
            <a:avLst/>
          </a:prstGeom>
          <a:noFill/>
          <a:ln/>
        </p:spPr>
        <p:txBody>
          <a:bodyPr wrap="square" lIns="0" tIns="0" rIns="0" bIns="0" rtlCol="0" anchor="ctr"/>
          <a:lstStyle/>
          <a:p>
            <a:pPr marL="0" indent="0">
              <a:buNone/>
            </a:pPr>
            <a:r>
              <a:rPr lang="en-US" sz="1000" dirty="0">
                <a:solidFill>
                  <a:srgbClr val="CBD5E1"/>
                </a:solidFill>
                <a:latin typeface="Calibri" pitchFamily="34" charset="0"/>
                <a:ea typeface="Calibri" pitchFamily="34" charset="-122"/>
                <a:cs typeface="Calibri" pitchFamily="34" charset="-120"/>
              </a:rPr>
              <a:t>Signed certificate with unique ID</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and QR code. Public verification</a:t>
            </a:r>
            <a:endParaRPr lang="en-US" sz="1000" dirty="0"/>
          </a:p>
          <a:p>
            <a:pPr marL="0" indent="0">
              <a:buNone/>
            </a:pPr>
            <a:r>
              <a:rPr lang="en-US" sz="1000" dirty="0">
                <a:solidFill>
                  <a:srgbClr val="CBD5E1"/>
                </a:solidFill>
                <a:latin typeface="Calibri" pitchFamily="34" charset="0"/>
                <a:ea typeface="Calibri" pitchFamily="34" charset="-122"/>
                <a:cs typeface="Calibri" pitchFamily="34" charset="-120"/>
              </a:rPr>
              <a:t>page — anyone can check.</a:t>
            </a:r>
            <a:endParaRPr lang="en-US" sz="1000" dirty="0"/>
          </a:p>
        </p:txBody>
      </p:sp>
      <p:sp>
        <p:nvSpPr>
          <p:cNvPr id="51" name="Text 1">
            <a:extLst>
              <a:ext uri="{FF2B5EF4-FFF2-40B4-BE49-F238E27FC236}">
                <a16:creationId xmlns:a16="http://schemas.microsoft.com/office/drawing/2014/main" id="{58F5857A-E03A-14A4-E556-B2FB236C9CF2}"/>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52" name="Text 2">
            <a:extLst>
              <a:ext uri="{FF2B5EF4-FFF2-40B4-BE49-F238E27FC236}">
                <a16:creationId xmlns:a16="http://schemas.microsoft.com/office/drawing/2014/main" id="{14CFE97F-9F02-5E20-332B-A843356C00D6}"/>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Home</a:t>
            </a:r>
            <a:endParaRPr lang="en-US" sz="900" u="sng" dirty="0"/>
          </a:p>
        </p:txBody>
      </p:sp>
      <p:sp>
        <p:nvSpPr>
          <p:cNvPr id="53" name="Text 3">
            <a:extLst>
              <a:ext uri="{FF2B5EF4-FFF2-40B4-BE49-F238E27FC236}">
                <a16:creationId xmlns:a16="http://schemas.microsoft.com/office/drawing/2014/main" id="{2BFBF0E8-BAB3-7481-7F05-2F898FFD3FCB}"/>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TriShield Vault</a:t>
            </a:r>
            <a:endParaRPr lang="en-US" sz="900" u="sng" dirty="0"/>
          </a:p>
        </p:txBody>
      </p:sp>
      <p:sp>
        <p:nvSpPr>
          <p:cNvPr id="54" name="Text 4">
            <a:extLst>
              <a:ext uri="{FF2B5EF4-FFF2-40B4-BE49-F238E27FC236}">
                <a16:creationId xmlns:a16="http://schemas.microsoft.com/office/drawing/2014/main" id="{314379FF-BFA6-96E8-2002-E07A6A58AB46}"/>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Features</a:t>
            </a:r>
            <a:endParaRPr lang="en-US" sz="900" dirty="0"/>
          </a:p>
        </p:txBody>
      </p:sp>
      <p:sp>
        <p:nvSpPr>
          <p:cNvPr id="55" name="Text 5">
            <a:extLst>
              <a:ext uri="{FF2B5EF4-FFF2-40B4-BE49-F238E27FC236}">
                <a16:creationId xmlns:a16="http://schemas.microsoft.com/office/drawing/2014/main" id="{80E06DC9-9872-ECA1-9455-2A06E97F3D36}"/>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Demo</a:t>
            </a:r>
            <a:endParaRPr lang="en-US" sz="900" dirty="0"/>
          </a:p>
        </p:txBody>
      </p:sp>
      <p:pic>
        <p:nvPicPr>
          <p:cNvPr id="56" name="Picture 55">
            <a:extLst>
              <a:ext uri="{FF2B5EF4-FFF2-40B4-BE49-F238E27FC236}">
                <a16:creationId xmlns:a16="http://schemas.microsoft.com/office/drawing/2014/main" id="{9140C039-5AF4-4493-1FAE-42F4E47FC559}"/>
              </a:ext>
            </a:extLst>
          </p:cNvPr>
          <p:cNvPicPr>
            <a:picLocks noChangeAspect="1"/>
          </p:cNvPicPr>
          <p:nvPr/>
        </p:nvPicPr>
        <p:blipFill>
          <a:blip r:embed="rId9"/>
          <a:stretch>
            <a:fillRect/>
          </a:stretch>
        </p:blipFill>
        <p:spPr>
          <a:xfrm>
            <a:off x="228600" y="85519"/>
            <a:ext cx="329184" cy="309705"/>
          </a:xfrm>
          <a:prstGeom prst="round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F2C"/>
        </a:solidFill>
        <a:effectLst/>
      </p:bgPr>
    </p:bg>
    <p:spTree>
      <p:nvGrpSpPr>
        <p:cNvPr id="1" name=""/>
        <p:cNvGrpSpPr/>
        <p:nvPr/>
      </p:nvGrpSpPr>
      <p:grpSpPr>
        <a:xfrm>
          <a:off x="0" y="0"/>
          <a:ext cx="0" cy="0"/>
          <a:chOff x="0" y="0"/>
          <a:chExt cx="0" cy="0"/>
        </a:xfrm>
      </p:grpSpPr>
      <p:sp>
        <p:nvSpPr>
          <p:cNvPr id="2" name="Shape 0"/>
          <p:cNvSpPr/>
          <p:nvPr/>
        </p:nvSpPr>
        <p:spPr>
          <a:xfrm>
            <a:off x="365760" y="201168"/>
            <a:ext cx="2926080" cy="329184"/>
          </a:xfrm>
          <a:prstGeom prst="roundRect">
            <a:avLst>
              <a:gd name="adj" fmla="val 16667"/>
            </a:avLst>
          </a:prstGeom>
          <a:solidFill>
            <a:srgbClr val="DC2626"/>
          </a:solidFill>
          <a:ln w="12700">
            <a:solidFill>
              <a:srgbClr val="DC2626"/>
            </a:solidFill>
            <a:prstDash val="solid"/>
          </a:ln>
        </p:spPr>
      </p:sp>
      <p:sp>
        <p:nvSpPr>
          <p:cNvPr id="3" name="Text 1"/>
          <p:cNvSpPr/>
          <p:nvPr/>
        </p:nvSpPr>
        <p:spPr>
          <a:xfrm>
            <a:off x="365760" y="201168"/>
            <a:ext cx="2926080" cy="329184"/>
          </a:xfrm>
          <a:prstGeom prst="rect">
            <a:avLst/>
          </a:prstGeom>
          <a:noFill/>
          <a:ln/>
        </p:spPr>
        <p:txBody>
          <a:bodyPr wrap="square" lIns="0" tIns="0" rIns="0" bIns="0" rtlCol="0" anchor="ctr"/>
          <a:lstStyle/>
          <a:p>
            <a:pPr marL="0" indent="0" algn="ctr">
              <a:buNone/>
            </a:pPr>
            <a:r>
              <a:rPr lang="en-US" sz="950" b="1" kern="0" spc="100" dirty="0">
                <a:solidFill>
                  <a:srgbClr val="FFFFFF"/>
                </a:solidFill>
                <a:latin typeface="Calibri" pitchFamily="34" charset="0"/>
                <a:ea typeface="Calibri" pitchFamily="34" charset="-122"/>
                <a:cs typeface="Calibri" pitchFamily="34" charset="-120"/>
              </a:rPr>
              <a:t>CORE INNOVATION  ·  UNIQUE TO PARIKSHA</a:t>
            </a:r>
            <a:endParaRPr lang="en-US" sz="950" dirty="0"/>
          </a:p>
        </p:txBody>
      </p:sp>
      <p:sp>
        <p:nvSpPr>
          <p:cNvPr id="4" name="Text 2"/>
          <p:cNvSpPr/>
          <p:nvPr/>
        </p:nvSpPr>
        <p:spPr>
          <a:xfrm>
            <a:off x="365760" y="530350"/>
            <a:ext cx="8412480" cy="658368"/>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TriShield Vault</a:t>
            </a:r>
            <a:endParaRPr lang="en-US" sz="3200" dirty="0"/>
          </a:p>
        </p:txBody>
      </p:sp>
      <p:sp>
        <p:nvSpPr>
          <p:cNvPr id="5" name="Text 3"/>
          <p:cNvSpPr/>
          <p:nvPr/>
        </p:nvSpPr>
        <p:spPr>
          <a:xfrm>
            <a:off x="365760" y="1062460"/>
            <a:ext cx="8412480" cy="347472"/>
          </a:xfrm>
          <a:prstGeom prst="rect">
            <a:avLst/>
          </a:prstGeom>
          <a:noFill/>
          <a:ln/>
        </p:spPr>
        <p:txBody>
          <a:bodyPr wrap="square" lIns="0" tIns="0" rIns="0" bIns="0" rtlCol="0" anchor="ctr"/>
          <a:lstStyle/>
          <a:p>
            <a:pPr marL="0" indent="0">
              <a:buNone/>
            </a:pPr>
            <a:r>
              <a:rPr lang="en-US" sz="1350" dirty="0">
                <a:solidFill>
                  <a:srgbClr val="9CA3AF"/>
                </a:solidFill>
                <a:latin typeface="Calibri" pitchFamily="34" charset="0"/>
                <a:ea typeface="Calibri" pitchFamily="34" charset="-122"/>
                <a:cs typeface="Calibri" pitchFamily="34" charset="-120"/>
              </a:rPr>
              <a:t>Three-party cryptographic paper custody. No single person can read or modify a sealed paper. Ever.</a:t>
            </a:r>
            <a:endParaRPr lang="en-US" sz="1350" dirty="0"/>
          </a:p>
        </p:txBody>
      </p:sp>
      <p:sp>
        <p:nvSpPr>
          <p:cNvPr id="6" name="Shape 4"/>
          <p:cNvSpPr/>
          <p:nvPr/>
        </p:nvSpPr>
        <p:spPr>
          <a:xfrm>
            <a:off x="365760" y="1719072"/>
            <a:ext cx="2633472" cy="2907792"/>
          </a:xfrm>
          <a:prstGeom prst="roundRect">
            <a:avLst>
              <a:gd name="adj" fmla="val 4167"/>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7" name="Shape 5"/>
          <p:cNvSpPr/>
          <p:nvPr/>
        </p:nvSpPr>
        <p:spPr>
          <a:xfrm>
            <a:off x="1435608" y="1467966"/>
            <a:ext cx="493776" cy="493776"/>
          </a:xfrm>
          <a:prstGeom prst="ellipse">
            <a:avLst/>
          </a:prstGeom>
          <a:solidFill>
            <a:srgbClr val="DC2626"/>
          </a:solidFill>
          <a:ln w="12700">
            <a:solidFill>
              <a:srgbClr val="DC2626"/>
            </a:solidFill>
            <a:prstDash val="solid"/>
          </a:ln>
        </p:spPr>
      </p:sp>
      <p:pic>
        <p:nvPicPr>
          <p:cNvPr id="8" name="Image 0" descr="preencoded.png"/>
          <p:cNvPicPr>
            <a:picLocks noChangeAspect="1"/>
          </p:cNvPicPr>
          <p:nvPr/>
        </p:nvPicPr>
        <p:blipFill>
          <a:blip r:embed="rId3"/>
          <a:stretch>
            <a:fillRect/>
          </a:stretch>
        </p:blipFill>
        <p:spPr>
          <a:xfrm>
            <a:off x="1508760" y="1541118"/>
            <a:ext cx="347472" cy="347472"/>
          </a:xfrm>
          <a:prstGeom prst="rect">
            <a:avLst/>
          </a:prstGeom>
        </p:spPr>
      </p:pic>
      <p:sp>
        <p:nvSpPr>
          <p:cNvPr id="9" name="Text 6"/>
          <p:cNvSpPr/>
          <p:nvPr/>
        </p:nvSpPr>
        <p:spPr>
          <a:xfrm>
            <a:off x="475488" y="2286000"/>
            <a:ext cx="2414016" cy="347472"/>
          </a:xfrm>
          <a:prstGeom prst="rect">
            <a:avLst/>
          </a:prstGeom>
          <a:noFill/>
          <a:ln/>
        </p:spPr>
        <p:txBody>
          <a:bodyPr wrap="square" lIns="0" tIns="0" rIns="0" bIns="0" rtlCol="0" anchor="ctr"/>
          <a:lstStyle/>
          <a:p>
            <a:pPr marL="0" indent="0" algn="ctr">
              <a:buNone/>
            </a:pPr>
            <a:r>
              <a:rPr lang="en-US" sz="1500" b="1" dirty="0">
                <a:solidFill>
                  <a:srgbClr val="DC2626"/>
                </a:solidFill>
                <a:latin typeface="Calibri" pitchFamily="34" charset="0"/>
                <a:ea typeface="Calibri" pitchFamily="34" charset="-122"/>
                <a:cs typeface="Calibri" pitchFamily="34" charset="-120"/>
              </a:rPr>
              <a:t>Fragment 1</a:t>
            </a:r>
            <a:endParaRPr lang="en-US" sz="1500" dirty="0"/>
          </a:p>
        </p:txBody>
      </p:sp>
      <p:sp>
        <p:nvSpPr>
          <p:cNvPr id="10" name="Text 7"/>
          <p:cNvSpPr/>
          <p:nvPr/>
        </p:nvSpPr>
        <p:spPr>
          <a:xfrm>
            <a:off x="475488" y="2633472"/>
            <a:ext cx="2414016" cy="274320"/>
          </a:xfrm>
          <a:prstGeom prst="rect">
            <a:avLst/>
          </a:prstGeom>
          <a:noFill/>
          <a:ln/>
        </p:spPr>
        <p:txBody>
          <a:bodyPr wrap="square" lIns="0" tIns="0" rIns="0" bIns="0" rtlCol="0" anchor="ctr"/>
          <a:lstStyle/>
          <a:p>
            <a:pPr marL="0" indent="0" algn="ctr">
              <a:buNone/>
            </a:pPr>
            <a:r>
              <a:rPr lang="en-US" sz="1150" dirty="0">
                <a:solidFill>
                  <a:srgbClr val="FFFFFF"/>
                </a:solidFill>
                <a:latin typeface="Calibri" pitchFamily="34" charset="0"/>
                <a:ea typeface="Calibri" pitchFamily="34" charset="-122"/>
                <a:cs typeface="Calibri" pitchFamily="34" charset="-120"/>
              </a:rPr>
              <a:t>Institute</a:t>
            </a:r>
            <a:endParaRPr lang="en-US" sz="1150" dirty="0"/>
          </a:p>
        </p:txBody>
      </p:sp>
      <p:sp>
        <p:nvSpPr>
          <p:cNvPr id="11" name="Text 8"/>
          <p:cNvSpPr/>
          <p:nvPr/>
        </p:nvSpPr>
        <p:spPr>
          <a:xfrm>
            <a:off x="502920" y="2962656"/>
            <a:ext cx="2359152" cy="1536192"/>
          </a:xfrm>
          <a:prstGeom prst="rect">
            <a:avLst/>
          </a:prstGeom>
          <a:noFill/>
          <a:ln/>
        </p:spPr>
        <p:txBody>
          <a:bodyPr wrap="square" lIns="0" tIns="0" rIns="0" bIns="0" rtlCol="0" anchor="ctr"/>
          <a:lstStyle/>
          <a:p>
            <a:pPr algn="just"/>
            <a:r>
              <a:rPr lang="en-US" sz="1050" dirty="0">
                <a:solidFill>
                  <a:schemeClr val="bg1">
                    <a:lumMod val="65000"/>
                  </a:schemeClr>
                </a:solidFill>
              </a:rPr>
              <a:t>Derived from the institute's private passkey using PBKDF2. Never transmitted to any server. Never stored anywhere in the database. Exists only in the institute's browser memory during active use. If the passkey is lost the paper cannot be decrypted for editing — ever. This is intentional and by design.</a:t>
            </a:r>
          </a:p>
          <a:p>
            <a:pPr marL="0" indent="0" algn="just">
              <a:buNone/>
            </a:pPr>
            <a:endParaRPr lang="en-US" sz="1050" dirty="0">
              <a:solidFill>
                <a:schemeClr val="bg1">
                  <a:lumMod val="65000"/>
                </a:schemeClr>
              </a:solidFill>
            </a:endParaRPr>
          </a:p>
        </p:txBody>
      </p:sp>
      <p:sp>
        <p:nvSpPr>
          <p:cNvPr id="12" name="Shape 9"/>
          <p:cNvSpPr/>
          <p:nvPr/>
        </p:nvSpPr>
        <p:spPr>
          <a:xfrm>
            <a:off x="3218688" y="1719072"/>
            <a:ext cx="2633472" cy="2907792"/>
          </a:xfrm>
          <a:prstGeom prst="roundRect">
            <a:avLst>
              <a:gd name="adj" fmla="val 4167"/>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13" name="Shape 10"/>
          <p:cNvSpPr/>
          <p:nvPr/>
        </p:nvSpPr>
        <p:spPr>
          <a:xfrm>
            <a:off x="4288536" y="1467966"/>
            <a:ext cx="493776" cy="493776"/>
          </a:xfrm>
          <a:prstGeom prst="ellipse">
            <a:avLst/>
          </a:prstGeom>
          <a:solidFill>
            <a:srgbClr val="DC2626"/>
          </a:solidFill>
          <a:ln w="12700">
            <a:solidFill>
              <a:srgbClr val="DC2626"/>
            </a:solidFill>
            <a:prstDash val="solid"/>
          </a:ln>
        </p:spPr>
      </p:sp>
      <p:pic>
        <p:nvPicPr>
          <p:cNvPr id="14" name="Image 1" descr="preencoded.png"/>
          <p:cNvPicPr>
            <a:picLocks noChangeAspect="1"/>
          </p:cNvPicPr>
          <p:nvPr/>
        </p:nvPicPr>
        <p:blipFill>
          <a:blip r:embed="rId4"/>
          <a:stretch>
            <a:fillRect/>
          </a:stretch>
        </p:blipFill>
        <p:spPr>
          <a:xfrm>
            <a:off x="4361688" y="1541118"/>
            <a:ext cx="347472" cy="347472"/>
          </a:xfrm>
          <a:prstGeom prst="rect">
            <a:avLst/>
          </a:prstGeom>
        </p:spPr>
      </p:pic>
      <p:sp>
        <p:nvSpPr>
          <p:cNvPr id="15" name="Text 11"/>
          <p:cNvSpPr/>
          <p:nvPr/>
        </p:nvSpPr>
        <p:spPr>
          <a:xfrm>
            <a:off x="3328416" y="2286000"/>
            <a:ext cx="2414016" cy="347472"/>
          </a:xfrm>
          <a:prstGeom prst="rect">
            <a:avLst/>
          </a:prstGeom>
          <a:noFill/>
          <a:ln/>
        </p:spPr>
        <p:txBody>
          <a:bodyPr wrap="square" lIns="0" tIns="0" rIns="0" bIns="0" rtlCol="0" anchor="ctr"/>
          <a:lstStyle/>
          <a:p>
            <a:pPr marL="0" indent="0" algn="ctr">
              <a:buNone/>
            </a:pPr>
            <a:r>
              <a:rPr lang="en-US" sz="1500" b="1" dirty="0">
                <a:solidFill>
                  <a:srgbClr val="DC2626"/>
                </a:solidFill>
                <a:latin typeface="Calibri" pitchFamily="34" charset="0"/>
                <a:ea typeface="Calibri" pitchFamily="34" charset="-122"/>
                <a:cs typeface="Calibri" pitchFamily="34" charset="-120"/>
              </a:rPr>
              <a:t>Fragment 2</a:t>
            </a:r>
            <a:endParaRPr lang="en-US" sz="1500" dirty="0"/>
          </a:p>
        </p:txBody>
      </p:sp>
      <p:sp>
        <p:nvSpPr>
          <p:cNvPr id="16" name="Text 12"/>
          <p:cNvSpPr/>
          <p:nvPr/>
        </p:nvSpPr>
        <p:spPr>
          <a:xfrm>
            <a:off x="3328416" y="2633472"/>
            <a:ext cx="2414016" cy="274320"/>
          </a:xfrm>
          <a:prstGeom prst="rect">
            <a:avLst/>
          </a:prstGeom>
          <a:noFill/>
          <a:ln/>
        </p:spPr>
        <p:txBody>
          <a:bodyPr wrap="square" lIns="0" tIns="0" rIns="0" bIns="0" rtlCol="0" anchor="ctr"/>
          <a:lstStyle/>
          <a:p>
            <a:pPr marL="0" indent="0" algn="ctr">
              <a:buNone/>
            </a:pPr>
            <a:r>
              <a:rPr lang="en-US" sz="1150" dirty="0">
                <a:solidFill>
                  <a:srgbClr val="FFFFFF"/>
                </a:solidFill>
                <a:latin typeface="Calibri" pitchFamily="34" charset="0"/>
                <a:ea typeface="Calibri" pitchFamily="34" charset="-122"/>
                <a:cs typeface="Calibri" pitchFamily="34" charset="-120"/>
              </a:rPr>
              <a:t>Platform Server</a:t>
            </a:r>
            <a:endParaRPr lang="en-US" sz="1150" dirty="0"/>
          </a:p>
        </p:txBody>
      </p:sp>
      <p:sp>
        <p:nvSpPr>
          <p:cNvPr id="17" name="Text 13"/>
          <p:cNvSpPr/>
          <p:nvPr/>
        </p:nvSpPr>
        <p:spPr>
          <a:xfrm>
            <a:off x="3355848" y="2962656"/>
            <a:ext cx="2359152" cy="1536192"/>
          </a:xfrm>
          <a:prstGeom prst="rect">
            <a:avLst/>
          </a:prstGeom>
          <a:noFill/>
          <a:ln/>
        </p:spPr>
        <p:txBody>
          <a:bodyPr wrap="square" lIns="0" tIns="0" rIns="0" bIns="0" rtlCol="0" anchor="ctr"/>
          <a:lstStyle/>
          <a:p>
            <a:pPr algn="just"/>
            <a:r>
              <a:rPr lang="en-US" sz="1050" dirty="0">
                <a:solidFill>
                  <a:schemeClr val="bg1">
                    <a:lumMod val="65000"/>
                  </a:schemeClr>
                </a:solidFill>
              </a:rPr>
              <a:t>Stored in a server-side environment variable. Never returned in any API response to any client. No frontend code ever receives it. No database column holds it. Even a developer with full database access cannot see it. It exists only in server memory and never travels over any network.</a:t>
            </a:r>
          </a:p>
        </p:txBody>
      </p:sp>
      <p:sp>
        <p:nvSpPr>
          <p:cNvPr id="18" name="Shape 14"/>
          <p:cNvSpPr/>
          <p:nvPr/>
        </p:nvSpPr>
        <p:spPr>
          <a:xfrm>
            <a:off x="6071616" y="1719072"/>
            <a:ext cx="2633472" cy="2907792"/>
          </a:xfrm>
          <a:prstGeom prst="roundRect">
            <a:avLst>
              <a:gd name="adj" fmla="val 4167"/>
            </a:avLst>
          </a:prstGeom>
          <a:solidFill>
            <a:srgbClr val="0F1535"/>
          </a:solidFill>
          <a:ln w="12700">
            <a:solidFill>
              <a:srgbClr val="1E2761"/>
            </a:solidFill>
            <a:prstDash val="solid"/>
          </a:ln>
          <a:effectLst>
            <a:outerShdw blurRad="63500" dist="25400" dir="2700000" algn="bl" rotWithShape="0">
              <a:srgbClr val="000000">
                <a:alpha val="7000"/>
              </a:srgbClr>
            </a:outerShdw>
          </a:effectLst>
        </p:spPr>
      </p:sp>
      <p:sp>
        <p:nvSpPr>
          <p:cNvPr id="19" name="Shape 15"/>
          <p:cNvSpPr/>
          <p:nvPr/>
        </p:nvSpPr>
        <p:spPr>
          <a:xfrm>
            <a:off x="7141464" y="1467966"/>
            <a:ext cx="493776" cy="493776"/>
          </a:xfrm>
          <a:prstGeom prst="ellipse">
            <a:avLst/>
          </a:prstGeom>
          <a:solidFill>
            <a:srgbClr val="DC2626"/>
          </a:solidFill>
          <a:ln w="12700">
            <a:solidFill>
              <a:srgbClr val="DC2626"/>
            </a:solidFill>
            <a:prstDash val="solid"/>
          </a:ln>
        </p:spPr>
      </p:sp>
      <p:pic>
        <p:nvPicPr>
          <p:cNvPr id="20" name="Image 2" descr="preencoded.png"/>
          <p:cNvPicPr>
            <a:picLocks noChangeAspect="1"/>
          </p:cNvPicPr>
          <p:nvPr/>
        </p:nvPicPr>
        <p:blipFill>
          <a:blip r:embed="rId5"/>
          <a:stretch>
            <a:fillRect/>
          </a:stretch>
        </p:blipFill>
        <p:spPr>
          <a:xfrm>
            <a:off x="7214616" y="1541118"/>
            <a:ext cx="347472" cy="347472"/>
          </a:xfrm>
          <a:prstGeom prst="rect">
            <a:avLst/>
          </a:prstGeom>
        </p:spPr>
      </p:pic>
      <p:sp>
        <p:nvSpPr>
          <p:cNvPr id="21" name="Text 16"/>
          <p:cNvSpPr/>
          <p:nvPr/>
        </p:nvSpPr>
        <p:spPr>
          <a:xfrm>
            <a:off x="6181344" y="2286000"/>
            <a:ext cx="2414016" cy="347472"/>
          </a:xfrm>
          <a:prstGeom prst="rect">
            <a:avLst/>
          </a:prstGeom>
          <a:noFill/>
          <a:ln/>
        </p:spPr>
        <p:txBody>
          <a:bodyPr wrap="square" lIns="0" tIns="0" rIns="0" bIns="0" rtlCol="0" anchor="ctr"/>
          <a:lstStyle/>
          <a:p>
            <a:pPr marL="0" indent="0" algn="ctr">
              <a:buNone/>
            </a:pPr>
            <a:r>
              <a:rPr lang="en-US" sz="1500" b="1" dirty="0">
                <a:solidFill>
                  <a:srgbClr val="DC2626"/>
                </a:solidFill>
                <a:latin typeface="Calibri" pitchFamily="34" charset="0"/>
                <a:ea typeface="Calibri" pitchFamily="34" charset="-122"/>
                <a:cs typeface="Calibri" pitchFamily="34" charset="-120"/>
              </a:rPr>
              <a:t>Fragment 3</a:t>
            </a:r>
            <a:endParaRPr lang="en-US" sz="1500" dirty="0"/>
          </a:p>
        </p:txBody>
      </p:sp>
      <p:sp>
        <p:nvSpPr>
          <p:cNvPr id="22" name="Text 17"/>
          <p:cNvSpPr/>
          <p:nvPr/>
        </p:nvSpPr>
        <p:spPr>
          <a:xfrm>
            <a:off x="6181344" y="2633472"/>
            <a:ext cx="2414016" cy="274320"/>
          </a:xfrm>
          <a:prstGeom prst="rect">
            <a:avLst/>
          </a:prstGeom>
          <a:noFill/>
          <a:ln/>
        </p:spPr>
        <p:txBody>
          <a:bodyPr wrap="square" lIns="0" tIns="0" rIns="0" bIns="0" rtlCol="0" anchor="ctr"/>
          <a:lstStyle/>
          <a:p>
            <a:pPr marL="0" indent="0" algn="ctr">
              <a:buNone/>
            </a:pPr>
            <a:r>
              <a:rPr lang="en-US" sz="1150" dirty="0">
                <a:solidFill>
                  <a:srgbClr val="FFFFFF"/>
                </a:solidFill>
                <a:latin typeface="Calibri" pitchFamily="34" charset="0"/>
                <a:ea typeface="Calibri" pitchFamily="34" charset="-122"/>
                <a:cs typeface="Calibri" pitchFamily="34" charset="-120"/>
              </a:rPr>
              <a:t>Auditor</a:t>
            </a:r>
            <a:endParaRPr lang="en-US" sz="1150" dirty="0"/>
          </a:p>
        </p:txBody>
      </p:sp>
      <p:sp>
        <p:nvSpPr>
          <p:cNvPr id="23" name="Text 18"/>
          <p:cNvSpPr/>
          <p:nvPr/>
        </p:nvSpPr>
        <p:spPr>
          <a:xfrm>
            <a:off x="6208776" y="2962656"/>
            <a:ext cx="2359152" cy="1536192"/>
          </a:xfrm>
          <a:prstGeom prst="rect">
            <a:avLst/>
          </a:prstGeom>
          <a:noFill/>
          <a:ln/>
        </p:spPr>
        <p:txBody>
          <a:bodyPr wrap="square" lIns="0" tIns="0" rIns="0" bIns="0" rtlCol="0" anchor="ctr"/>
          <a:lstStyle/>
          <a:p>
            <a:pPr algn="just"/>
            <a:r>
              <a:rPr lang="en-US" sz="1050" dirty="0">
                <a:solidFill>
                  <a:schemeClr val="bg1">
                    <a:lumMod val="65000"/>
                  </a:schemeClr>
                </a:solidFill>
              </a:rPr>
              <a:t>Held by an independently assigned third party with no connection to the institute or the exam content. Cannot be pressured by either the institute or the Pariksha admin. Even if the institute and admin collude, they still cannot open the paper without this fragment. Creates an accountability layer that neither party controls.</a:t>
            </a:r>
          </a:p>
        </p:txBody>
      </p:sp>
      <p:sp>
        <p:nvSpPr>
          <p:cNvPr id="24" name="Shape 19"/>
          <p:cNvSpPr/>
          <p:nvPr/>
        </p:nvSpPr>
        <p:spPr>
          <a:xfrm>
            <a:off x="2606040" y="4718304"/>
            <a:ext cx="3931920" cy="329184"/>
          </a:xfrm>
          <a:prstGeom prst="roundRect">
            <a:avLst>
              <a:gd name="adj" fmla="val 16667"/>
            </a:avLst>
          </a:prstGeom>
          <a:solidFill>
            <a:srgbClr val="DC2626"/>
          </a:solidFill>
          <a:ln w="12700">
            <a:solidFill>
              <a:srgbClr val="DC2626"/>
            </a:solidFill>
            <a:prstDash val="solid"/>
          </a:ln>
        </p:spPr>
      </p:sp>
      <p:sp>
        <p:nvSpPr>
          <p:cNvPr id="25" name="Text 20"/>
          <p:cNvSpPr/>
          <p:nvPr/>
        </p:nvSpPr>
        <p:spPr>
          <a:xfrm>
            <a:off x="2606040" y="4718304"/>
            <a:ext cx="3931920" cy="329184"/>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ANY 2 OF 3  →  FULL AES-256-GCM KEY  →  DECRYPTED QUESTIONS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4" name="Text 1"/>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37160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37160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SECURITY</a:t>
            </a:r>
            <a:endParaRPr lang="en-US" sz="850" dirty="0"/>
          </a:p>
        </p:txBody>
      </p:sp>
      <p:sp>
        <p:nvSpPr>
          <p:cNvPr id="11" name="Text 8"/>
          <p:cNvSpPr/>
          <p:nvPr/>
        </p:nvSpPr>
        <p:spPr>
          <a:xfrm>
            <a:off x="320040" y="868680"/>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Every attack vector. Every one — closed.</a:t>
            </a:r>
            <a:endParaRPr lang="en-US" sz="2400" dirty="0"/>
          </a:p>
        </p:txBody>
      </p:sp>
      <p:sp>
        <p:nvSpPr>
          <p:cNvPr id="12" name="Shape 9"/>
          <p:cNvSpPr/>
          <p:nvPr/>
        </p:nvSpPr>
        <p:spPr>
          <a:xfrm>
            <a:off x="292608" y="1755648"/>
            <a:ext cx="1642927" cy="329184"/>
          </a:xfrm>
          <a:prstGeom prst="rect">
            <a:avLst/>
          </a:prstGeom>
          <a:solidFill>
            <a:srgbClr val="0A0F2C"/>
          </a:solidFill>
          <a:ln w="12700">
            <a:solidFill>
              <a:srgbClr val="0A0F2C"/>
            </a:solidFill>
            <a:prstDash val="solid"/>
          </a:ln>
        </p:spPr>
      </p:sp>
      <p:sp>
        <p:nvSpPr>
          <p:cNvPr id="13" name="Text 10"/>
          <p:cNvSpPr/>
          <p:nvPr/>
        </p:nvSpPr>
        <p:spPr>
          <a:xfrm>
            <a:off x="292608" y="1755648"/>
            <a:ext cx="1642927"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Attack Vector</a:t>
            </a:r>
            <a:endParaRPr lang="en-US" sz="1000" dirty="0"/>
          </a:p>
        </p:txBody>
      </p:sp>
      <p:sp>
        <p:nvSpPr>
          <p:cNvPr id="14" name="Shape 11"/>
          <p:cNvSpPr/>
          <p:nvPr/>
        </p:nvSpPr>
        <p:spPr>
          <a:xfrm>
            <a:off x="1942744" y="1755648"/>
            <a:ext cx="1256356" cy="329184"/>
          </a:xfrm>
          <a:prstGeom prst="rect">
            <a:avLst/>
          </a:prstGeom>
          <a:solidFill>
            <a:srgbClr val="7F1D1D"/>
          </a:solidFill>
          <a:ln w="12700">
            <a:solidFill>
              <a:srgbClr val="7F1D1D"/>
            </a:solidFill>
            <a:prstDash val="solid"/>
          </a:ln>
        </p:spPr>
      </p:sp>
      <p:sp>
        <p:nvSpPr>
          <p:cNvPr id="15" name="Text 12"/>
          <p:cNvSpPr/>
          <p:nvPr/>
        </p:nvSpPr>
        <p:spPr>
          <a:xfrm>
            <a:off x="1942744" y="1755648"/>
            <a:ext cx="1256356"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Existing Platform</a:t>
            </a:r>
            <a:endParaRPr lang="en-US" sz="1000" dirty="0"/>
          </a:p>
        </p:txBody>
      </p:sp>
      <p:sp>
        <p:nvSpPr>
          <p:cNvPr id="16" name="Shape 13"/>
          <p:cNvSpPr/>
          <p:nvPr/>
        </p:nvSpPr>
        <p:spPr>
          <a:xfrm>
            <a:off x="3204614" y="1755648"/>
            <a:ext cx="1522124" cy="329184"/>
          </a:xfrm>
          <a:prstGeom prst="rect">
            <a:avLst/>
          </a:prstGeom>
          <a:solidFill>
            <a:srgbClr val="14532D"/>
          </a:solidFill>
          <a:ln w="12700">
            <a:solidFill>
              <a:srgbClr val="14532D"/>
            </a:solidFill>
            <a:prstDash val="solid"/>
          </a:ln>
        </p:spPr>
      </p:sp>
      <p:sp>
        <p:nvSpPr>
          <p:cNvPr id="17" name="Text 14"/>
          <p:cNvSpPr/>
          <p:nvPr/>
        </p:nvSpPr>
        <p:spPr>
          <a:xfrm>
            <a:off x="3204614" y="1755648"/>
            <a:ext cx="1522124"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Pariksha TriShield</a:t>
            </a:r>
            <a:endParaRPr lang="en-US" sz="1000" dirty="0"/>
          </a:p>
        </p:txBody>
      </p:sp>
      <p:sp>
        <p:nvSpPr>
          <p:cNvPr id="18" name="Shape 15"/>
          <p:cNvSpPr/>
          <p:nvPr/>
        </p:nvSpPr>
        <p:spPr>
          <a:xfrm>
            <a:off x="292608" y="2084832"/>
            <a:ext cx="1642927" cy="512064"/>
          </a:xfrm>
          <a:prstGeom prst="rect">
            <a:avLst/>
          </a:prstGeom>
          <a:solidFill>
            <a:srgbClr val="FFFFFF"/>
          </a:solidFill>
          <a:ln w="12700">
            <a:solidFill>
              <a:srgbClr val="E2E4EA"/>
            </a:solidFill>
            <a:prstDash val="solid"/>
          </a:ln>
        </p:spPr>
      </p:sp>
      <p:sp>
        <p:nvSpPr>
          <p:cNvPr id="19" name="Text 16"/>
          <p:cNvSpPr/>
          <p:nvPr/>
        </p:nvSpPr>
        <p:spPr>
          <a:xfrm>
            <a:off x="365760" y="2084832"/>
            <a:ext cx="1546285" cy="512064"/>
          </a:xfrm>
          <a:prstGeom prst="rect">
            <a:avLst/>
          </a:prstGeom>
          <a:noFill/>
          <a:ln/>
        </p:spPr>
        <p:txBody>
          <a:bodyPr wrap="square" lIns="0" tIns="0" rIns="0" bIns="0" rtlCol="0" anchor="ctr"/>
          <a:lstStyle/>
          <a:p>
            <a:pPr marL="0" indent="0">
              <a:buNone/>
            </a:pPr>
            <a:r>
              <a:rPr lang="en-US" sz="950" dirty="0">
                <a:solidFill>
                  <a:srgbClr val="1F2937"/>
                </a:solidFill>
                <a:latin typeface="Calibri" pitchFamily="34" charset="0"/>
                <a:ea typeface="Calibri" pitchFamily="34" charset="-122"/>
                <a:cs typeface="Calibri" pitchFamily="34" charset="-120"/>
              </a:rPr>
              <a:t>Corrupt institute edits paper</a:t>
            </a:r>
            <a:endParaRPr lang="en-US" sz="950" dirty="0"/>
          </a:p>
        </p:txBody>
      </p:sp>
      <p:sp>
        <p:nvSpPr>
          <p:cNvPr id="20" name="Shape 17"/>
          <p:cNvSpPr/>
          <p:nvPr/>
        </p:nvSpPr>
        <p:spPr>
          <a:xfrm>
            <a:off x="1942744" y="2084832"/>
            <a:ext cx="1256356" cy="512064"/>
          </a:xfrm>
          <a:prstGeom prst="rect">
            <a:avLst/>
          </a:prstGeom>
          <a:solidFill>
            <a:srgbClr val="FFFFFF"/>
          </a:solidFill>
          <a:ln w="12700">
            <a:solidFill>
              <a:srgbClr val="E2E4EA"/>
            </a:solidFill>
            <a:prstDash val="solid"/>
          </a:ln>
        </p:spPr>
      </p:sp>
      <p:sp>
        <p:nvSpPr>
          <p:cNvPr id="21" name="Text 18"/>
          <p:cNvSpPr/>
          <p:nvPr/>
        </p:nvSpPr>
        <p:spPr>
          <a:xfrm>
            <a:off x="2015896" y="2084832"/>
            <a:ext cx="1159714" cy="512064"/>
          </a:xfrm>
          <a:prstGeom prst="rect">
            <a:avLst/>
          </a:prstGeom>
          <a:noFill/>
          <a:ln/>
        </p:spPr>
        <p:txBody>
          <a:bodyPr wrap="square" lIns="0" tIns="0" rIns="0" bIns="0" rtlCol="0" anchor="ctr"/>
          <a:lstStyle/>
          <a:p>
            <a:pPr marL="0" indent="0">
              <a:buNone/>
            </a:pPr>
            <a:r>
              <a:rPr lang="en-US" sz="950" dirty="0">
                <a:solidFill>
                  <a:srgbClr val="991B1B"/>
                </a:solidFill>
                <a:latin typeface="Calibri" pitchFamily="34" charset="0"/>
                <a:ea typeface="Calibri" pitchFamily="34" charset="-122"/>
                <a:cs typeface="Calibri" pitchFamily="34" charset="-120"/>
              </a:rPr>
              <a:t>Possible — direct DB</a:t>
            </a:r>
            <a:endParaRPr lang="en-US" sz="950" dirty="0"/>
          </a:p>
        </p:txBody>
      </p:sp>
      <p:sp>
        <p:nvSpPr>
          <p:cNvPr id="22" name="Shape 19"/>
          <p:cNvSpPr/>
          <p:nvPr/>
        </p:nvSpPr>
        <p:spPr>
          <a:xfrm>
            <a:off x="3204614" y="2084832"/>
            <a:ext cx="1522124" cy="512064"/>
          </a:xfrm>
          <a:prstGeom prst="rect">
            <a:avLst/>
          </a:prstGeom>
          <a:solidFill>
            <a:srgbClr val="FFFFFF"/>
          </a:solidFill>
          <a:ln w="12700">
            <a:solidFill>
              <a:srgbClr val="E2E4EA"/>
            </a:solidFill>
            <a:prstDash val="solid"/>
          </a:ln>
        </p:spPr>
      </p:sp>
      <p:sp>
        <p:nvSpPr>
          <p:cNvPr id="23" name="Text 20"/>
          <p:cNvSpPr/>
          <p:nvPr/>
        </p:nvSpPr>
        <p:spPr>
          <a:xfrm>
            <a:off x="3277766" y="2084832"/>
            <a:ext cx="1425481" cy="512064"/>
          </a:xfrm>
          <a:prstGeom prst="rect">
            <a:avLst/>
          </a:prstGeom>
          <a:noFill/>
          <a:ln/>
        </p:spPr>
        <p:txBody>
          <a:bodyPr wrap="square" lIns="0" tIns="0" rIns="0" bIns="0" rtlCol="0" anchor="ctr"/>
          <a:lstStyle/>
          <a:p>
            <a:pPr marL="0" indent="0">
              <a:buNone/>
            </a:pPr>
            <a:r>
              <a:rPr lang="en-US" sz="950" dirty="0">
                <a:solidFill>
                  <a:srgbClr val="166534"/>
                </a:solidFill>
                <a:latin typeface="Calibri" pitchFamily="34" charset="0"/>
                <a:ea typeface="Calibri" pitchFamily="34" charset="-122"/>
                <a:cs typeface="Calibri" pitchFamily="34" charset="-120"/>
              </a:rPr>
              <a:t>Impossible — admin approval + immutable log</a:t>
            </a:r>
            <a:endParaRPr lang="en-US" sz="950" dirty="0"/>
          </a:p>
        </p:txBody>
      </p:sp>
      <p:sp>
        <p:nvSpPr>
          <p:cNvPr id="24" name="Shape 21"/>
          <p:cNvSpPr/>
          <p:nvPr/>
        </p:nvSpPr>
        <p:spPr>
          <a:xfrm>
            <a:off x="292608" y="2596896"/>
            <a:ext cx="1642927" cy="512064"/>
          </a:xfrm>
          <a:prstGeom prst="rect">
            <a:avLst/>
          </a:prstGeom>
          <a:solidFill>
            <a:srgbClr val="F8F9FA"/>
          </a:solidFill>
          <a:ln w="12700">
            <a:solidFill>
              <a:srgbClr val="E2E4EA"/>
            </a:solidFill>
            <a:prstDash val="solid"/>
          </a:ln>
        </p:spPr>
      </p:sp>
      <p:sp>
        <p:nvSpPr>
          <p:cNvPr id="25" name="Text 22"/>
          <p:cNvSpPr/>
          <p:nvPr/>
        </p:nvSpPr>
        <p:spPr>
          <a:xfrm>
            <a:off x="365760" y="2596896"/>
            <a:ext cx="1546285" cy="512064"/>
          </a:xfrm>
          <a:prstGeom prst="rect">
            <a:avLst/>
          </a:prstGeom>
          <a:noFill/>
          <a:ln/>
        </p:spPr>
        <p:txBody>
          <a:bodyPr wrap="square" lIns="0" tIns="0" rIns="0" bIns="0" rtlCol="0" anchor="ctr"/>
          <a:lstStyle/>
          <a:p>
            <a:pPr marL="0" indent="0">
              <a:buNone/>
            </a:pPr>
            <a:r>
              <a:rPr lang="en-US" sz="950" dirty="0">
                <a:solidFill>
                  <a:srgbClr val="1F2937"/>
                </a:solidFill>
                <a:latin typeface="Calibri" pitchFamily="34" charset="0"/>
                <a:ea typeface="Calibri" pitchFamily="34" charset="-122"/>
                <a:cs typeface="Calibri" pitchFamily="34" charset="-120"/>
              </a:rPr>
              <a:t>Admin reads sealed questions</a:t>
            </a:r>
            <a:endParaRPr lang="en-US" sz="950" dirty="0"/>
          </a:p>
        </p:txBody>
      </p:sp>
      <p:sp>
        <p:nvSpPr>
          <p:cNvPr id="26" name="Shape 23"/>
          <p:cNvSpPr/>
          <p:nvPr/>
        </p:nvSpPr>
        <p:spPr>
          <a:xfrm>
            <a:off x="1942744" y="2596896"/>
            <a:ext cx="1256356" cy="512064"/>
          </a:xfrm>
          <a:prstGeom prst="rect">
            <a:avLst/>
          </a:prstGeom>
          <a:solidFill>
            <a:srgbClr val="F8F9FA"/>
          </a:solidFill>
          <a:ln w="12700">
            <a:solidFill>
              <a:srgbClr val="E2E4EA"/>
            </a:solidFill>
            <a:prstDash val="solid"/>
          </a:ln>
        </p:spPr>
      </p:sp>
      <p:sp>
        <p:nvSpPr>
          <p:cNvPr id="27" name="Text 24"/>
          <p:cNvSpPr/>
          <p:nvPr/>
        </p:nvSpPr>
        <p:spPr>
          <a:xfrm>
            <a:off x="2015896" y="2596896"/>
            <a:ext cx="1159714" cy="512064"/>
          </a:xfrm>
          <a:prstGeom prst="rect">
            <a:avLst/>
          </a:prstGeom>
          <a:noFill/>
          <a:ln/>
        </p:spPr>
        <p:txBody>
          <a:bodyPr wrap="square" lIns="0" tIns="0" rIns="0" bIns="0" rtlCol="0" anchor="ctr"/>
          <a:lstStyle/>
          <a:p>
            <a:pPr marL="0" indent="0">
              <a:buNone/>
            </a:pPr>
            <a:r>
              <a:rPr lang="en-US" sz="950" dirty="0">
                <a:solidFill>
                  <a:srgbClr val="991B1B"/>
                </a:solidFill>
                <a:latin typeface="Calibri" pitchFamily="34" charset="0"/>
                <a:ea typeface="Calibri" pitchFamily="34" charset="-122"/>
                <a:cs typeface="Calibri" pitchFamily="34" charset="-120"/>
              </a:rPr>
              <a:t>Possible — credentials</a:t>
            </a:r>
            <a:endParaRPr lang="en-US" sz="950" dirty="0"/>
          </a:p>
        </p:txBody>
      </p:sp>
      <p:sp>
        <p:nvSpPr>
          <p:cNvPr id="28" name="Shape 25"/>
          <p:cNvSpPr/>
          <p:nvPr/>
        </p:nvSpPr>
        <p:spPr>
          <a:xfrm>
            <a:off x="3204614" y="2596896"/>
            <a:ext cx="1522124" cy="512064"/>
          </a:xfrm>
          <a:prstGeom prst="rect">
            <a:avLst/>
          </a:prstGeom>
          <a:solidFill>
            <a:srgbClr val="F8F9FA"/>
          </a:solidFill>
          <a:ln w="12700">
            <a:solidFill>
              <a:srgbClr val="E2E4EA"/>
            </a:solidFill>
            <a:prstDash val="solid"/>
          </a:ln>
        </p:spPr>
      </p:sp>
      <p:sp>
        <p:nvSpPr>
          <p:cNvPr id="29" name="Text 26"/>
          <p:cNvSpPr/>
          <p:nvPr/>
        </p:nvSpPr>
        <p:spPr>
          <a:xfrm>
            <a:off x="3277766" y="2596896"/>
            <a:ext cx="1425481" cy="512064"/>
          </a:xfrm>
          <a:prstGeom prst="rect">
            <a:avLst/>
          </a:prstGeom>
          <a:noFill/>
          <a:ln/>
        </p:spPr>
        <p:txBody>
          <a:bodyPr wrap="square" lIns="0" tIns="0" rIns="0" bIns="0" rtlCol="0" anchor="ctr"/>
          <a:lstStyle/>
          <a:p>
            <a:pPr marL="0" indent="0">
              <a:buNone/>
            </a:pPr>
            <a:r>
              <a:rPr lang="en-US" sz="950" dirty="0">
                <a:solidFill>
                  <a:srgbClr val="166534"/>
                </a:solidFill>
                <a:latin typeface="Calibri" pitchFamily="34" charset="0"/>
                <a:ea typeface="Calibri" pitchFamily="34" charset="-122"/>
                <a:cs typeface="Calibri" pitchFamily="34" charset="-120"/>
              </a:rPr>
              <a:t>Impossible — no institute passkey on server</a:t>
            </a:r>
            <a:endParaRPr lang="en-US" sz="950" dirty="0"/>
          </a:p>
        </p:txBody>
      </p:sp>
      <p:sp>
        <p:nvSpPr>
          <p:cNvPr id="30" name="Shape 27"/>
          <p:cNvSpPr/>
          <p:nvPr/>
        </p:nvSpPr>
        <p:spPr>
          <a:xfrm>
            <a:off x="292608" y="3108960"/>
            <a:ext cx="1642927" cy="512064"/>
          </a:xfrm>
          <a:prstGeom prst="rect">
            <a:avLst/>
          </a:prstGeom>
          <a:solidFill>
            <a:srgbClr val="FFFFFF"/>
          </a:solidFill>
          <a:ln w="12700">
            <a:solidFill>
              <a:srgbClr val="E2E4EA"/>
            </a:solidFill>
            <a:prstDash val="solid"/>
          </a:ln>
        </p:spPr>
      </p:sp>
      <p:sp>
        <p:nvSpPr>
          <p:cNvPr id="31" name="Text 28"/>
          <p:cNvSpPr/>
          <p:nvPr/>
        </p:nvSpPr>
        <p:spPr>
          <a:xfrm>
            <a:off x="365760" y="3108960"/>
            <a:ext cx="1546285" cy="512064"/>
          </a:xfrm>
          <a:prstGeom prst="rect">
            <a:avLst/>
          </a:prstGeom>
          <a:noFill/>
          <a:ln/>
        </p:spPr>
        <p:txBody>
          <a:bodyPr wrap="square" lIns="0" tIns="0" rIns="0" bIns="0" rtlCol="0" anchor="ctr"/>
          <a:lstStyle/>
          <a:p>
            <a:pPr marL="0" indent="0">
              <a:buNone/>
            </a:pPr>
            <a:r>
              <a:rPr lang="en-US" sz="950" dirty="0">
                <a:solidFill>
                  <a:srgbClr val="1F2937"/>
                </a:solidFill>
                <a:latin typeface="Calibri" pitchFamily="34" charset="0"/>
                <a:ea typeface="Calibri" pitchFamily="34" charset="-122"/>
                <a:cs typeface="Calibri" pitchFamily="34" charset="-120"/>
              </a:rPr>
              <a:t>DB attacker steals questions</a:t>
            </a:r>
            <a:endParaRPr lang="en-US" sz="950" dirty="0"/>
          </a:p>
        </p:txBody>
      </p:sp>
      <p:sp>
        <p:nvSpPr>
          <p:cNvPr id="32" name="Shape 29"/>
          <p:cNvSpPr/>
          <p:nvPr/>
        </p:nvSpPr>
        <p:spPr>
          <a:xfrm>
            <a:off x="1942744" y="3108960"/>
            <a:ext cx="1256356" cy="512064"/>
          </a:xfrm>
          <a:prstGeom prst="rect">
            <a:avLst/>
          </a:prstGeom>
          <a:solidFill>
            <a:srgbClr val="FFFFFF"/>
          </a:solidFill>
          <a:ln w="12700">
            <a:solidFill>
              <a:srgbClr val="E2E4EA"/>
            </a:solidFill>
            <a:prstDash val="solid"/>
          </a:ln>
        </p:spPr>
      </p:sp>
      <p:sp>
        <p:nvSpPr>
          <p:cNvPr id="33" name="Text 30"/>
          <p:cNvSpPr/>
          <p:nvPr/>
        </p:nvSpPr>
        <p:spPr>
          <a:xfrm>
            <a:off x="2015896" y="3108960"/>
            <a:ext cx="1159714" cy="512064"/>
          </a:xfrm>
          <a:prstGeom prst="rect">
            <a:avLst/>
          </a:prstGeom>
          <a:noFill/>
          <a:ln/>
        </p:spPr>
        <p:txBody>
          <a:bodyPr wrap="square" lIns="0" tIns="0" rIns="0" bIns="0" rtlCol="0" anchor="ctr"/>
          <a:lstStyle/>
          <a:p>
            <a:pPr marL="0" indent="0">
              <a:buNone/>
            </a:pPr>
            <a:r>
              <a:rPr lang="en-US" sz="950" dirty="0">
                <a:solidFill>
                  <a:srgbClr val="991B1B"/>
                </a:solidFill>
                <a:latin typeface="Calibri" pitchFamily="34" charset="0"/>
                <a:ea typeface="Calibri" pitchFamily="34" charset="-122"/>
                <a:cs typeface="Calibri" pitchFamily="34" charset="-120"/>
              </a:rPr>
              <a:t>Gets plaintext data</a:t>
            </a:r>
            <a:endParaRPr lang="en-US" sz="950" dirty="0"/>
          </a:p>
        </p:txBody>
      </p:sp>
      <p:sp>
        <p:nvSpPr>
          <p:cNvPr id="34" name="Shape 31"/>
          <p:cNvSpPr/>
          <p:nvPr/>
        </p:nvSpPr>
        <p:spPr>
          <a:xfrm>
            <a:off x="3204614" y="3108960"/>
            <a:ext cx="1522124" cy="512064"/>
          </a:xfrm>
          <a:prstGeom prst="rect">
            <a:avLst/>
          </a:prstGeom>
          <a:solidFill>
            <a:srgbClr val="FFFFFF"/>
          </a:solidFill>
          <a:ln w="12700">
            <a:solidFill>
              <a:srgbClr val="E2E4EA"/>
            </a:solidFill>
            <a:prstDash val="solid"/>
          </a:ln>
        </p:spPr>
      </p:sp>
      <p:sp>
        <p:nvSpPr>
          <p:cNvPr id="35" name="Text 32"/>
          <p:cNvSpPr/>
          <p:nvPr/>
        </p:nvSpPr>
        <p:spPr>
          <a:xfrm>
            <a:off x="3277766" y="3108960"/>
            <a:ext cx="1425481" cy="512064"/>
          </a:xfrm>
          <a:prstGeom prst="rect">
            <a:avLst/>
          </a:prstGeom>
          <a:noFill/>
          <a:ln/>
        </p:spPr>
        <p:txBody>
          <a:bodyPr wrap="square" lIns="0" tIns="0" rIns="0" bIns="0" rtlCol="0" anchor="ctr"/>
          <a:lstStyle/>
          <a:p>
            <a:pPr marL="0" indent="0">
              <a:buNone/>
            </a:pPr>
            <a:r>
              <a:rPr lang="en-US" sz="950" dirty="0">
                <a:solidFill>
                  <a:srgbClr val="166534"/>
                </a:solidFill>
                <a:latin typeface="Calibri" pitchFamily="34" charset="0"/>
                <a:ea typeface="Calibri" pitchFamily="34" charset="-122"/>
                <a:cs typeface="Calibri" pitchFamily="34" charset="-120"/>
              </a:rPr>
              <a:t>AES-256-GCM blob — zero key material in DB</a:t>
            </a:r>
            <a:endParaRPr lang="en-US" sz="950" dirty="0"/>
          </a:p>
        </p:txBody>
      </p:sp>
      <p:sp>
        <p:nvSpPr>
          <p:cNvPr id="36" name="Shape 33"/>
          <p:cNvSpPr/>
          <p:nvPr/>
        </p:nvSpPr>
        <p:spPr>
          <a:xfrm>
            <a:off x="292608" y="3621024"/>
            <a:ext cx="1642927" cy="512064"/>
          </a:xfrm>
          <a:prstGeom prst="rect">
            <a:avLst/>
          </a:prstGeom>
          <a:solidFill>
            <a:srgbClr val="F8F9FA"/>
          </a:solidFill>
          <a:ln w="12700">
            <a:solidFill>
              <a:srgbClr val="E2E4EA"/>
            </a:solidFill>
            <a:prstDash val="solid"/>
          </a:ln>
        </p:spPr>
      </p:sp>
      <p:sp>
        <p:nvSpPr>
          <p:cNvPr id="37" name="Text 34"/>
          <p:cNvSpPr/>
          <p:nvPr/>
        </p:nvSpPr>
        <p:spPr>
          <a:xfrm>
            <a:off x="365760" y="3621024"/>
            <a:ext cx="1546285" cy="512064"/>
          </a:xfrm>
          <a:prstGeom prst="rect">
            <a:avLst/>
          </a:prstGeom>
          <a:noFill/>
          <a:ln/>
        </p:spPr>
        <p:txBody>
          <a:bodyPr wrap="square" lIns="0" tIns="0" rIns="0" bIns="0" rtlCol="0" anchor="ctr"/>
          <a:lstStyle/>
          <a:p>
            <a:pPr marL="0" indent="0">
              <a:buNone/>
            </a:pPr>
            <a:r>
              <a:rPr lang="en-US" sz="950" dirty="0">
                <a:solidFill>
                  <a:srgbClr val="1F2937"/>
                </a:solidFill>
                <a:latin typeface="Calibri" pitchFamily="34" charset="0"/>
                <a:ea typeface="Calibri" pitchFamily="34" charset="-122"/>
                <a:cs typeface="Calibri" pitchFamily="34" charset="-120"/>
              </a:rPr>
              <a:t>Institute + admin collude</a:t>
            </a:r>
            <a:endParaRPr lang="en-US" sz="950" dirty="0"/>
          </a:p>
        </p:txBody>
      </p:sp>
      <p:sp>
        <p:nvSpPr>
          <p:cNvPr id="38" name="Shape 35"/>
          <p:cNvSpPr/>
          <p:nvPr/>
        </p:nvSpPr>
        <p:spPr>
          <a:xfrm>
            <a:off x="1942744" y="3621024"/>
            <a:ext cx="1256356" cy="512064"/>
          </a:xfrm>
          <a:prstGeom prst="rect">
            <a:avLst/>
          </a:prstGeom>
          <a:solidFill>
            <a:srgbClr val="F8F9FA"/>
          </a:solidFill>
          <a:ln w="12700">
            <a:solidFill>
              <a:srgbClr val="E2E4EA"/>
            </a:solidFill>
            <a:prstDash val="solid"/>
          </a:ln>
        </p:spPr>
      </p:sp>
      <p:sp>
        <p:nvSpPr>
          <p:cNvPr id="39" name="Text 36"/>
          <p:cNvSpPr/>
          <p:nvPr/>
        </p:nvSpPr>
        <p:spPr>
          <a:xfrm>
            <a:off x="2015896" y="3621024"/>
            <a:ext cx="1159714" cy="512064"/>
          </a:xfrm>
          <a:prstGeom prst="rect">
            <a:avLst/>
          </a:prstGeom>
          <a:noFill/>
          <a:ln/>
        </p:spPr>
        <p:txBody>
          <a:bodyPr wrap="square" lIns="0" tIns="0" rIns="0" bIns="0" rtlCol="0" anchor="ctr"/>
          <a:lstStyle/>
          <a:p>
            <a:pPr marL="0" indent="0">
              <a:buNone/>
            </a:pPr>
            <a:r>
              <a:rPr lang="en-US" sz="950" dirty="0">
                <a:solidFill>
                  <a:srgbClr val="991B1B"/>
                </a:solidFill>
                <a:latin typeface="Calibri" pitchFamily="34" charset="0"/>
                <a:ea typeface="Calibri" pitchFamily="34" charset="-122"/>
                <a:cs typeface="Calibri" pitchFamily="34" charset="-120"/>
              </a:rPr>
              <a:t>Undetectable</a:t>
            </a:r>
            <a:endParaRPr lang="en-US" sz="950" dirty="0"/>
          </a:p>
        </p:txBody>
      </p:sp>
      <p:sp>
        <p:nvSpPr>
          <p:cNvPr id="40" name="Shape 37"/>
          <p:cNvSpPr/>
          <p:nvPr/>
        </p:nvSpPr>
        <p:spPr>
          <a:xfrm>
            <a:off x="3204614" y="3621024"/>
            <a:ext cx="1522124" cy="512064"/>
          </a:xfrm>
          <a:prstGeom prst="rect">
            <a:avLst/>
          </a:prstGeom>
          <a:solidFill>
            <a:srgbClr val="F8F9FA"/>
          </a:solidFill>
          <a:ln w="12700">
            <a:solidFill>
              <a:srgbClr val="E2E4EA"/>
            </a:solidFill>
            <a:prstDash val="solid"/>
          </a:ln>
        </p:spPr>
      </p:sp>
      <p:sp>
        <p:nvSpPr>
          <p:cNvPr id="41" name="Text 38"/>
          <p:cNvSpPr/>
          <p:nvPr/>
        </p:nvSpPr>
        <p:spPr>
          <a:xfrm>
            <a:off x="3277766" y="3621024"/>
            <a:ext cx="1425481" cy="512064"/>
          </a:xfrm>
          <a:prstGeom prst="rect">
            <a:avLst/>
          </a:prstGeom>
          <a:noFill/>
          <a:ln/>
        </p:spPr>
        <p:txBody>
          <a:bodyPr wrap="square" lIns="0" tIns="0" rIns="0" bIns="0" rtlCol="0" anchor="ctr"/>
          <a:lstStyle/>
          <a:p>
            <a:pPr marL="0" indent="0">
              <a:buNone/>
            </a:pPr>
            <a:r>
              <a:rPr lang="en-US" sz="950" dirty="0">
                <a:solidFill>
                  <a:srgbClr val="166534"/>
                </a:solidFill>
                <a:latin typeface="Calibri" pitchFamily="34" charset="0"/>
                <a:ea typeface="Calibri" pitchFamily="34" charset="-122"/>
                <a:cs typeface="Calibri" pitchFamily="34" charset="-120"/>
              </a:rPr>
              <a:t>Immutably logged + auditor Fragment 3</a:t>
            </a:r>
            <a:endParaRPr lang="en-US" sz="950" dirty="0"/>
          </a:p>
        </p:txBody>
      </p:sp>
      <p:sp>
        <p:nvSpPr>
          <p:cNvPr id="42" name="Shape 39"/>
          <p:cNvSpPr/>
          <p:nvPr/>
        </p:nvSpPr>
        <p:spPr>
          <a:xfrm>
            <a:off x="292608" y="4133088"/>
            <a:ext cx="1642927" cy="512064"/>
          </a:xfrm>
          <a:prstGeom prst="rect">
            <a:avLst/>
          </a:prstGeom>
          <a:solidFill>
            <a:srgbClr val="FFFFFF"/>
          </a:solidFill>
          <a:ln w="12700">
            <a:solidFill>
              <a:srgbClr val="E2E4EA"/>
            </a:solidFill>
            <a:prstDash val="solid"/>
          </a:ln>
        </p:spPr>
      </p:sp>
      <p:sp>
        <p:nvSpPr>
          <p:cNvPr id="43" name="Text 40"/>
          <p:cNvSpPr/>
          <p:nvPr/>
        </p:nvSpPr>
        <p:spPr>
          <a:xfrm>
            <a:off x="365760" y="4133088"/>
            <a:ext cx="1546285" cy="512064"/>
          </a:xfrm>
          <a:prstGeom prst="rect">
            <a:avLst/>
          </a:prstGeom>
          <a:noFill/>
          <a:ln/>
        </p:spPr>
        <p:txBody>
          <a:bodyPr wrap="square" lIns="0" tIns="0" rIns="0" bIns="0" rtlCol="0" anchor="ctr"/>
          <a:lstStyle/>
          <a:p>
            <a:pPr marL="0" indent="0">
              <a:buNone/>
            </a:pPr>
            <a:r>
              <a:rPr lang="en-US" sz="950" dirty="0">
                <a:solidFill>
                  <a:srgbClr val="1F2937"/>
                </a:solidFill>
                <a:latin typeface="Calibri" pitchFamily="34" charset="0"/>
                <a:ea typeface="Calibri" pitchFamily="34" charset="-122"/>
                <a:cs typeface="Calibri" pitchFamily="34" charset="-120"/>
              </a:rPr>
              <a:t>Silent DB tampering</a:t>
            </a:r>
            <a:endParaRPr lang="en-US" sz="950" dirty="0"/>
          </a:p>
        </p:txBody>
      </p:sp>
      <p:sp>
        <p:nvSpPr>
          <p:cNvPr id="44" name="Shape 41"/>
          <p:cNvSpPr/>
          <p:nvPr/>
        </p:nvSpPr>
        <p:spPr>
          <a:xfrm>
            <a:off x="1942744" y="4133088"/>
            <a:ext cx="1256356" cy="512064"/>
          </a:xfrm>
          <a:prstGeom prst="rect">
            <a:avLst/>
          </a:prstGeom>
          <a:solidFill>
            <a:srgbClr val="FFFFFF"/>
          </a:solidFill>
          <a:ln w="12700">
            <a:solidFill>
              <a:srgbClr val="E2E4EA"/>
            </a:solidFill>
            <a:prstDash val="solid"/>
          </a:ln>
        </p:spPr>
      </p:sp>
      <p:sp>
        <p:nvSpPr>
          <p:cNvPr id="45" name="Text 42"/>
          <p:cNvSpPr/>
          <p:nvPr/>
        </p:nvSpPr>
        <p:spPr>
          <a:xfrm>
            <a:off x="2015896" y="4133088"/>
            <a:ext cx="1159714" cy="512064"/>
          </a:xfrm>
          <a:prstGeom prst="rect">
            <a:avLst/>
          </a:prstGeom>
          <a:noFill/>
          <a:ln/>
        </p:spPr>
        <p:txBody>
          <a:bodyPr wrap="square" lIns="0" tIns="0" rIns="0" bIns="0" rtlCol="0" anchor="ctr"/>
          <a:lstStyle/>
          <a:p>
            <a:pPr marL="0" indent="0">
              <a:buNone/>
            </a:pPr>
            <a:r>
              <a:rPr lang="en-US" sz="950" dirty="0">
                <a:solidFill>
                  <a:srgbClr val="991B1B"/>
                </a:solidFill>
                <a:latin typeface="Calibri" pitchFamily="34" charset="0"/>
                <a:ea typeface="Calibri" pitchFamily="34" charset="-122"/>
                <a:cs typeface="Calibri" pitchFamily="34" charset="-120"/>
              </a:rPr>
              <a:t>Hours undetected</a:t>
            </a:r>
            <a:endParaRPr lang="en-US" sz="950" dirty="0"/>
          </a:p>
        </p:txBody>
      </p:sp>
      <p:sp>
        <p:nvSpPr>
          <p:cNvPr id="46" name="Shape 43"/>
          <p:cNvSpPr/>
          <p:nvPr/>
        </p:nvSpPr>
        <p:spPr>
          <a:xfrm>
            <a:off x="3204614" y="4133088"/>
            <a:ext cx="1522124" cy="512064"/>
          </a:xfrm>
          <a:prstGeom prst="rect">
            <a:avLst/>
          </a:prstGeom>
          <a:solidFill>
            <a:srgbClr val="FFFFFF"/>
          </a:solidFill>
          <a:ln w="12700">
            <a:solidFill>
              <a:srgbClr val="E2E4EA"/>
            </a:solidFill>
            <a:prstDash val="solid"/>
          </a:ln>
        </p:spPr>
      </p:sp>
      <p:sp>
        <p:nvSpPr>
          <p:cNvPr id="47" name="Text 44"/>
          <p:cNvSpPr/>
          <p:nvPr/>
        </p:nvSpPr>
        <p:spPr>
          <a:xfrm>
            <a:off x="3277766" y="4133088"/>
            <a:ext cx="1425481" cy="512064"/>
          </a:xfrm>
          <a:prstGeom prst="rect">
            <a:avLst/>
          </a:prstGeom>
          <a:noFill/>
          <a:ln/>
        </p:spPr>
        <p:txBody>
          <a:bodyPr wrap="square" lIns="0" tIns="0" rIns="0" bIns="0" rtlCol="0" anchor="ctr"/>
          <a:lstStyle/>
          <a:p>
            <a:pPr marL="0" indent="0">
              <a:buNone/>
            </a:pPr>
            <a:r>
              <a:rPr lang="en-US" sz="950" dirty="0">
                <a:solidFill>
                  <a:srgbClr val="166534"/>
                </a:solidFill>
                <a:latin typeface="Calibri" pitchFamily="34" charset="0"/>
                <a:ea typeface="Calibri" pitchFamily="34" charset="-122"/>
                <a:cs typeface="Calibri" pitchFamily="34" charset="-120"/>
              </a:rPr>
              <a:t>SHA-256 mismatch → CRITICAL &lt; 60 seconds</a:t>
            </a:r>
            <a:endParaRPr lang="en-US" sz="950" dirty="0"/>
          </a:p>
        </p:txBody>
      </p:sp>
      <p:sp>
        <p:nvSpPr>
          <p:cNvPr id="48" name="Shape 45"/>
          <p:cNvSpPr/>
          <p:nvPr/>
        </p:nvSpPr>
        <p:spPr>
          <a:xfrm>
            <a:off x="4782738" y="1737360"/>
            <a:ext cx="4260444" cy="2880360"/>
          </a:xfrm>
          <a:prstGeom prst="roundRect">
            <a:avLst>
              <a:gd name="adj" fmla="val 5714"/>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sp>
        <p:nvSpPr>
          <p:cNvPr id="50" name="Text 46"/>
          <p:cNvSpPr/>
          <p:nvPr/>
        </p:nvSpPr>
        <p:spPr>
          <a:xfrm>
            <a:off x="4782738" y="4636008"/>
            <a:ext cx="4260444"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TriShield Vault — live 6-step demo</a:t>
            </a:r>
            <a:endParaRPr lang="en-US" sz="850" dirty="0"/>
          </a:p>
        </p:txBody>
      </p:sp>
      <p:sp>
        <p:nvSpPr>
          <p:cNvPr id="51" name="Shape 47"/>
          <p:cNvSpPr/>
          <p:nvPr/>
        </p:nvSpPr>
        <p:spPr>
          <a:xfrm>
            <a:off x="292608" y="4736592"/>
            <a:ext cx="3288792" cy="292608"/>
          </a:xfrm>
          <a:prstGeom prst="roundRect">
            <a:avLst>
              <a:gd name="adj" fmla="val 25000"/>
            </a:avLst>
          </a:prstGeom>
          <a:solidFill>
            <a:srgbClr val="0A0F2C"/>
          </a:solidFill>
          <a:ln w="12700">
            <a:solidFill>
              <a:srgbClr val="0A0F2C"/>
            </a:solidFill>
            <a:prstDash val="solid"/>
          </a:ln>
        </p:spPr>
      </p:sp>
      <p:sp>
        <p:nvSpPr>
          <p:cNvPr id="52" name="Text 48">
            <a:hlinkClick r:id="rId3"/>
          </p:cNvPr>
          <p:cNvSpPr/>
          <p:nvPr/>
        </p:nvSpPr>
        <p:spPr>
          <a:xfrm>
            <a:off x="292608" y="4736592"/>
            <a:ext cx="3288792" cy="292608"/>
          </a:xfrm>
          <a:prstGeom prst="rect">
            <a:avLst/>
          </a:prstGeom>
          <a:noFill/>
          <a:ln/>
        </p:spPr>
        <p:txBody>
          <a:bodyPr wrap="square" lIns="0" tIns="0" rIns="0" bIns="0" rtlCol="0" anchor="ctr"/>
          <a:lstStyle/>
          <a:p>
            <a:pPr marL="0" indent="0" algn="ctr">
              <a:buNone/>
            </a:pPr>
            <a:r>
              <a:rPr lang="en-US" sz="1050" b="1" u="sng" dirty="0">
                <a:solidFill>
                  <a:srgbClr val="FFFFFF"/>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Open </a:t>
            </a:r>
            <a:r>
              <a:rPr lang="en-US" sz="1050" b="1" u="sng" dirty="0" err="1">
                <a:solidFill>
                  <a:srgbClr val="FFFFFF"/>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TriShield</a:t>
            </a:r>
            <a:r>
              <a:rPr lang="en-US" sz="1050" b="1" u="sng" dirty="0">
                <a:solidFill>
                  <a:srgbClr val="FFFFFF"/>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 and play 60 sec demo to know the flow→</a:t>
            </a:r>
            <a:endParaRPr lang="en-US" sz="1050" dirty="0"/>
          </a:p>
        </p:txBody>
      </p:sp>
      <p:sp>
        <p:nvSpPr>
          <p:cNvPr id="54" name="Text 1">
            <a:extLst>
              <a:ext uri="{FF2B5EF4-FFF2-40B4-BE49-F238E27FC236}">
                <a16:creationId xmlns:a16="http://schemas.microsoft.com/office/drawing/2014/main" id="{57953C18-C600-2043-F5F1-79D5E83E4244}"/>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55" name="Text 2">
            <a:extLst>
              <a:ext uri="{FF2B5EF4-FFF2-40B4-BE49-F238E27FC236}">
                <a16:creationId xmlns:a16="http://schemas.microsoft.com/office/drawing/2014/main" id="{820FED8D-D672-D3F7-DE13-BBE028F55443}"/>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Home</a:t>
            </a:r>
            <a:endParaRPr lang="en-US" sz="900" u="sng" dirty="0"/>
          </a:p>
        </p:txBody>
      </p:sp>
      <p:sp>
        <p:nvSpPr>
          <p:cNvPr id="56" name="Text 3">
            <a:extLst>
              <a:ext uri="{FF2B5EF4-FFF2-40B4-BE49-F238E27FC236}">
                <a16:creationId xmlns:a16="http://schemas.microsoft.com/office/drawing/2014/main" id="{49BC18B3-8AE8-93A6-8ED1-FF332EA67F90}"/>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TriShield Vault</a:t>
            </a:r>
            <a:endParaRPr lang="en-US" sz="900" u="sng" dirty="0"/>
          </a:p>
        </p:txBody>
      </p:sp>
      <p:sp>
        <p:nvSpPr>
          <p:cNvPr id="57" name="Text 4">
            <a:extLst>
              <a:ext uri="{FF2B5EF4-FFF2-40B4-BE49-F238E27FC236}">
                <a16:creationId xmlns:a16="http://schemas.microsoft.com/office/drawing/2014/main" id="{C05D7A89-437A-E9B5-D1D9-C9B1BCFA003E}"/>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Features</a:t>
            </a:r>
            <a:endParaRPr lang="en-US" sz="900" dirty="0"/>
          </a:p>
        </p:txBody>
      </p:sp>
      <p:sp>
        <p:nvSpPr>
          <p:cNvPr id="58" name="Text 5">
            <a:extLst>
              <a:ext uri="{FF2B5EF4-FFF2-40B4-BE49-F238E27FC236}">
                <a16:creationId xmlns:a16="http://schemas.microsoft.com/office/drawing/2014/main" id="{104D80E7-13EB-1435-1B84-5AD2E80E2217}"/>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Demo</a:t>
            </a:r>
            <a:endParaRPr lang="en-US" sz="900" dirty="0"/>
          </a:p>
        </p:txBody>
      </p:sp>
      <p:pic>
        <p:nvPicPr>
          <p:cNvPr id="59" name="Picture 58">
            <a:extLst>
              <a:ext uri="{FF2B5EF4-FFF2-40B4-BE49-F238E27FC236}">
                <a16:creationId xmlns:a16="http://schemas.microsoft.com/office/drawing/2014/main" id="{6AB4D81E-C8ED-775A-16A2-20D4D3EC9DD4}"/>
              </a:ext>
            </a:extLst>
          </p:cNvPr>
          <p:cNvPicPr>
            <a:picLocks noChangeAspect="1"/>
          </p:cNvPicPr>
          <p:nvPr/>
        </p:nvPicPr>
        <p:blipFill>
          <a:blip r:embed="rId7"/>
          <a:stretch>
            <a:fillRect/>
          </a:stretch>
        </p:blipFill>
        <p:spPr>
          <a:xfrm>
            <a:off x="228600" y="85519"/>
            <a:ext cx="329184" cy="309705"/>
          </a:xfrm>
          <a:prstGeom prst="roundRect">
            <a:avLst/>
          </a:prstGeom>
        </p:spPr>
      </p:pic>
      <p:pic>
        <p:nvPicPr>
          <p:cNvPr id="61" name="Picture 60">
            <a:extLst>
              <a:ext uri="{FF2B5EF4-FFF2-40B4-BE49-F238E27FC236}">
                <a16:creationId xmlns:a16="http://schemas.microsoft.com/office/drawing/2014/main" id="{CB78F75E-FFBE-1D9E-026E-672C2BE0A063}"/>
              </a:ext>
            </a:extLst>
          </p:cNvPr>
          <p:cNvPicPr>
            <a:picLocks noChangeAspect="1"/>
          </p:cNvPicPr>
          <p:nvPr/>
        </p:nvPicPr>
        <p:blipFill>
          <a:blip r:embed="rId8"/>
          <a:stretch>
            <a:fillRect/>
          </a:stretch>
        </p:blipFill>
        <p:spPr>
          <a:xfrm>
            <a:off x="4874455" y="1783080"/>
            <a:ext cx="4086666" cy="27818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5" name="Text 2"/>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219456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219456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CANDIDATE EXPERIENCE</a:t>
            </a:r>
            <a:endParaRPr lang="en-US" sz="850" dirty="0"/>
          </a:p>
        </p:txBody>
      </p:sp>
      <p:sp>
        <p:nvSpPr>
          <p:cNvPr id="11" name="Text 8"/>
          <p:cNvSpPr/>
          <p:nvPr/>
        </p:nvSpPr>
        <p:spPr>
          <a:xfrm>
            <a:off x="320040" y="791306"/>
            <a:ext cx="8503920" cy="502920"/>
          </a:xfrm>
          <a:prstGeom prst="rect">
            <a:avLst/>
          </a:prstGeom>
          <a:noFill/>
          <a:ln/>
        </p:spPr>
        <p:txBody>
          <a:bodyPr wrap="square" lIns="0" tIns="0" rIns="0" bIns="0" rtlCol="0" anchor="ctr"/>
          <a:lstStyle/>
          <a:p>
            <a:pPr marL="0" indent="0">
              <a:buNone/>
            </a:pPr>
            <a:r>
              <a:rPr lang="en-US" sz="2400" b="1" dirty="0">
                <a:solidFill>
                  <a:srgbClr val="0A0F2C"/>
                </a:solidFill>
                <a:latin typeface="Cambria" pitchFamily="34" charset="0"/>
                <a:ea typeface="Cambria" pitchFamily="34" charset="-122"/>
                <a:cs typeface="Cambria" pitchFamily="34" charset="-120"/>
              </a:rPr>
              <a:t>A lockdown browser — inside the web.</a:t>
            </a:r>
            <a:endParaRPr lang="en-US" sz="2400" dirty="0"/>
          </a:p>
        </p:txBody>
      </p:sp>
      <p:sp>
        <p:nvSpPr>
          <p:cNvPr id="12" name="Shape 9"/>
          <p:cNvSpPr/>
          <p:nvPr/>
        </p:nvSpPr>
        <p:spPr>
          <a:xfrm>
            <a:off x="140677" y="1290708"/>
            <a:ext cx="4815371" cy="3383280"/>
          </a:xfrm>
          <a:prstGeom prst="roundRect">
            <a:avLst>
              <a:gd name="adj" fmla="val 2597"/>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3" name="Image 1" descr="preencoded.png"/>
          <p:cNvPicPr>
            <a:picLocks noChangeAspect="1"/>
          </p:cNvPicPr>
          <p:nvPr/>
        </p:nvPicPr>
        <p:blipFill>
          <a:blip r:embed="rId3"/>
          <a:srcRect/>
          <a:stretch/>
        </p:blipFill>
        <p:spPr>
          <a:xfrm>
            <a:off x="189376" y="1336428"/>
            <a:ext cx="4720952" cy="3321424"/>
          </a:xfrm>
          <a:prstGeom prst="rect">
            <a:avLst/>
          </a:prstGeom>
        </p:spPr>
      </p:pic>
      <p:sp>
        <p:nvSpPr>
          <p:cNvPr id="14" name="Text 10"/>
          <p:cNvSpPr/>
          <p:nvPr/>
        </p:nvSpPr>
        <p:spPr>
          <a:xfrm>
            <a:off x="189376" y="4642687"/>
            <a:ext cx="4663440"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Live exam — AI proctor bottom-right, watermark anti-leak, section nav left</a:t>
            </a:r>
            <a:endParaRPr lang="en-US" sz="850" dirty="0"/>
          </a:p>
        </p:txBody>
      </p:sp>
      <p:sp>
        <p:nvSpPr>
          <p:cNvPr id="15" name="Shape 11"/>
          <p:cNvSpPr/>
          <p:nvPr/>
        </p:nvSpPr>
        <p:spPr>
          <a:xfrm>
            <a:off x="5120640" y="1290708"/>
            <a:ext cx="3703320" cy="603504"/>
          </a:xfrm>
          <a:prstGeom prst="roundRect">
            <a:avLst>
              <a:gd name="adj" fmla="val 12121"/>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16" name="Image 2" descr="preencoded.png"/>
          <p:cNvPicPr>
            <a:picLocks noChangeAspect="1"/>
          </p:cNvPicPr>
          <p:nvPr/>
        </p:nvPicPr>
        <p:blipFill>
          <a:blip r:embed="rId4"/>
          <a:stretch>
            <a:fillRect/>
          </a:stretch>
        </p:blipFill>
        <p:spPr>
          <a:xfrm>
            <a:off x="5266944" y="1409580"/>
            <a:ext cx="338328" cy="338328"/>
          </a:xfrm>
          <a:prstGeom prst="rect">
            <a:avLst/>
          </a:prstGeom>
        </p:spPr>
      </p:pic>
      <p:sp>
        <p:nvSpPr>
          <p:cNvPr id="17" name="Text 12"/>
          <p:cNvSpPr/>
          <p:nvPr/>
        </p:nvSpPr>
        <p:spPr>
          <a:xfrm>
            <a:off x="5705856" y="1345572"/>
            <a:ext cx="2999232" cy="274320"/>
          </a:xfrm>
          <a:prstGeom prst="rect">
            <a:avLst/>
          </a:prstGeom>
          <a:noFill/>
          <a:ln/>
        </p:spPr>
        <p:txBody>
          <a:bodyPr wrap="square" lIns="0" tIns="0" rIns="0" bIns="0" rtlCol="0" anchor="ctr"/>
          <a:lstStyle/>
          <a:p>
            <a:pPr marL="0" indent="0">
              <a:buNone/>
            </a:pPr>
            <a:r>
              <a:rPr lang="en-US" sz="1150" b="1" dirty="0">
                <a:solidFill>
                  <a:srgbClr val="0A0F2C"/>
                </a:solidFill>
                <a:latin typeface="Calibri" pitchFamily="34" charset="0"/>
                <a:ea typeface="Calibri" pitchFamily="34" charset="-122"/>
                <a:cs typeface="Calibri" pitchFamily="34" charset="-120"/>
              </a:rPr>
              <a:t>Mandatory fullscreen</a:t>
            </a:r>
            <a:endParaRPr lang="en-US" sz="1150" dirty="0"/>
          </a:p>
        </p:txBody>
      </p:sp>
      <p:sp>
        <p:nvSpPr>
          <p:cNvPr id="18" name="Text 13"/>
          <p:cNvSpPr/>
          <p:nvPr/>
        </p:nvSpPr>
        <p:spPr>
          <a:xfrm>
            <a:off x="5705856" y="1638180"/>
            <a:ext cx="2999232" cy="219456"/>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Denied = exam blocked. No skip.</a:t>
            </a:r>
            <a:endParaRPr lang="en-US" sz="950" dirty="0"/>
          </a:p>
        </p:txBody>
      </p:sp>
      <p:sp>
        <p:nvSpPr>
          <p:cNvPr id="19" name="Shape 14"/>
          <p:cNvSpPr/>
          <p:nvPr/>
        </p:nvSpPr>
        <p:spPr>
          <a:xfrm>
            <a:off x="5120640" y="1994796"/>
            <a:ext cx="3703320" cy="603504"/>
          </a:xfrm>
          <a:prstGeom prst="roundRect">
            <a:avLst>
              <a:gd name="adj" fmla="val 12121"/>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0" name="Image 3" descr="preencoded.png"/>
          <p:cNvPicPr>
            <a:picLocks noChangeAspect="1"/>
          </p:cNvPicPr>
          <p:nvPr/>
        </p:nvPicPr>
        <p:blipFill>
          <a:blip r:embed="rId5"/>
          <a:stretch>
            <a:fillRect/>
          </a:stretch>
        </p:blipFill>
        <p:spPr>
          <a:xfrm>
            <a:off x="5266944" y="2113668"/>
            <a:ext cx="338328" cy="338328"/>
          </a:xfrm>
          <a:prstGeom prst="rect">
            <a:avLst/>
          </a:prstGeom>
        </p:spPr>
      </p:pic>
      <p:sp>
        <p:nvSpPr>
          <p:cNvPr id="21" name="Text 15"/>
          <p:cNvSpPr/>
          <p:nvPr/>
        </p:nvSpPr>
        <p:spPr>
          <a:xfrm>
            <a:off x="5705856" y="2049660"/>
            <a:ext cx="2999232" cy="274320"/>
          </a:xfrm>
          <a:prstGeom prst="rect">
            <a:avLst/>
          </a:prstGeom>
          <a:noFill/>
          <a:ln/>
        </p:spPr>
        <p:txBody>
          <a:bodyPr wrap="square" lIns="0" tIns="0" rIns="0" bIns="0" rtlCol="0" anchor="ctr"/>
          <a:lstStyle/>
          <a:p>
            <a:pPr marL="0" indent="0">
              <a:buNone/>
            </a:pPr>
            <a:r>
              <a:rPr lang="en-US" sz="1150" b="1" dirty="0">
                <a:solidFill>
                  <a:srgbClr val="0A0F2C"/>
                </a:solidFill>
                <a:latin typeface="Calibri" pitchFamily="34" charset="0"/>
                <a:ea typeface="Calibri" pitchFamily="34" charset="-122"/>
                <a:cs typeface="Calibri" pitchFamily="34" charset="-120"/>
              </a:rPr>
              <a:t>Face verify at entry</a:t>
            </a:r>
            <a:endParaRPr lang="en-US" sz="1150" dirty="0"/>
          </a:p>
        </p:txBody>
      </p:sp>
      <p:sp>
        <p:nvSpPr>
          <p:cNvPr id="22" name="Text 16"/>
          <p:cNvSpPr/>
          <p:nvPr/>
        </p:nvSpPr>
        <p:spPr>
          <a:xfrm>
            <a:off x="5705856" y="2342268"/>
            <a:ext cx="2999232" cy="219456"/>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face-api.js · 70% confidence vs registration photo.</a:t>
            </a:r>
            <a:endParaRPr lang="en-US" sz="950" dirty="0"/>
          </a:p>
        </p:txBody>
      </p:sp>
      <p:sp>
        <p:nvSpPr>
          <p:cNvPr id="23" name="Shape 17"/>
          <p:cNvSpPr/>
          <p:nvPr/>
        </p:nvSpPr>
        <p:spPr>
          <a:xfrm>
            <a:off x="5120640" y="2698884"/>
            <a:ext cx="3703320" cy="603504"/>
          </a:xfrm>
          <a:prstGeom prst="roundRect">
            <a:avLst>
              <a:gd name="adj" fmla="val 12121"/>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4" name="Image 4" descr="preencoded.png"/>
          <p:cNvPicPr>
            <a:picLocks noChangeAspect="1"/>
          </p:cNvPicPr>
          <p:nvPr/>
        </p:nvPicPr>
        <p:blipFill>
          <a:blip r:embed="rId6"/>
          <a:stretch>
            <a:fillRect/>
          </a:stretch>
        </p:blipFill>
        <p:spPr>
          <a:xfrm>
            <a:off x="5266944" y="2817756"/>
            <a:ext cx="338328" cy="338328"/>
          </a:xfrm>
          <a:prstGeom prst="rect">
            <a:avLst/>
          </a:prstGeom>
        </p:spPr>
      </p:pic>
      <p:sp>
        <p:nvSpPr>
          <p:cNvPr id="25" name="Text 18"/>
          <p:cNvSpPr/>
          <p:nvPr/>
        </p:nvSpPr>
        <p:spPr>
          <a:xfrm>
            <a:off x="5705856" y="2753748"/>
            <a:ext cx="2999232" cy="274320"/>
          </a:xfrm>
          <a:prstGeom prst="rect">
            <a:avLst/>
          </a:prstGeom>
          <a:noFill/>
          <a:ln/>
        </p:spPr>
        <p:txBody>
          <a:bodyPr wrap="square" lIns="0" tIns="0" rIns="0" bIns="0" rtlCol="0" anchor="ctr"/>
          <a:lstStyle/>
          <a:p>
            <a:pPr marL="0" indent="0">
              <a:buNone/>
            </a:pPr>
            <a:r>
              <a:rPr lang="en-US" sz="1150" b="1" dirty="0">
                <a:solidFill>
                  <a:srgbClr val="0A0F2C"/>
                </a:solidFill>
                <a:latin typeface="Calibri" pitchFamily="34" charset="0"/>
                <a:ea typeface="Calibri" pitchFamily="34" charset="-122"/>
                <a:cs typeface="Calibri" pitchFamily="34" charset="-120"/>
              </a:rPr>
              <a:t>Silent re-check every 5 min</a:t>
            </a:r>
            <a:endParaRPr lang="en-US" sz="1150" dirty="0"/>
          </a:p>
        </p:txBody>
      </p:sp>
      <p:sp>
        <p:nvSpPr>
          <p:cNvPr id="26" name="Text 19"/>
          <p:cNvSpPr/>
          <p:nvPr/>
        </p:nvSpPr>
        <p:spPr>
          <a:xfrm>
            <a:off x="5705856" y="3046356"/>
            <a:ext cx="2999232" cy="219456"/>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Multiple faces → critical alert, invigilator notified.</a:t>
            </a:r>
            <a:endParaRPr lang="en-US" sz="950" dirty="0"/>
          </a:p>
        </p:txBody>
      </p:sp>
      <p:sp>
        <p:nvSpPr>
          <p:cNvPr id="27" name="Shape 20"/>
          <p:cNvSpPr/>
          <p:nvPr/>
        </p:nvSpPr>
        <p:spPr>
          <a:xfrm>
            <a:off x="5120640" y="3402972"/>
            <a:ext cx="3703320" cy="603504"/>
          </a:xfrm>
          <a:prstGeom prst="roundRect">
            <a:avLst>
              <a:gd name="adj" fmla="val 12121"/>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28" name="Image 5" descr="preencoded.png"/>
          <p:cNvPicPr>
            <a:picLocks noChangeAspect="1"/>
          </p:cNvPicPr>
          <p:nvPr/>
        </p:nvPicPr>
        <p:blipFill>
          <a:blip r:embed="rId7"/>
          <a:stretch>
            <a:fillRect/>
          </a:stretch>
        </p:blipFill>
        <p:spPr>
          <a:xfrm>
            <a:off x="5266944" y="3521844"/>
            <a:ext cx="338328" cy="338328"/>
          </a:xfrm>
          <a:prstGeom prst="rect">
            <a:avLst/>
          </a:prstGeom>
        </p:spPr>
      </p:pic>
      <p:sp>
        <p:nvSpPr>
          <p:cNvPr id="29" name="Text 21"/>
          <p:cNvSpPr/>
          <p:nvPr/>
        </p:nvSpPr>
        <p:spPr>
          <a:xfrm>
            <a:off x="5705856" y="3457836"/>
            <a:ext cx="2999232" cy="274320"/>
          </a:xfrm>
          <a:prstGeom prst="rect">
            <a:avLst/>
          </a:prstGeom>
          <a:noFill/>
          <a:ln/>
        </p:spPr>
        <p:txBody>
          <a:bodyPr wrap="square" lIns="0" tIns="0" rIns="0" bIns="0" rtlCol="0" anchor="ctr"/>
          <a:lstStyle/>
          <a:p>
            <a:pPr marL="0" indent="0">
              <a:buNone/>
            </a:pPr>
            <a:r>
              <a:rPr lang="en-US" sz="1150" b="1" dirty="0">
                <a:solidFill>
                  <a:srgbClr val="0A0F2C"/>
                </a:solidFill>
                <a:latin typeface="Calibri" pitchFamily="34" charset="0"/>
                <a:ea typeface="Calibri" pitchFamily="34" charset="-122"/>
                <a:cs typeface="Calibri" pitchFamily="34" charset="-120"/>
              </a:rPr>
              <a:t>3-strike auto-submit</a:t>
            </a:r>
            <a:endParaRPr lang="en-US" sz="1150" dirty="0"/>
          </a:p>
        </p:txBody>
      </p:sp>
      <p:sp>
        <p:nvSpPr>
          <p:cNvPr id="30" name="Text 22"/>
          <p:cNvSpPr/>
          <p:nvPr/>
        </p:nvSpPr>
        <p:spPr>
          <a:xfrm>
            <a:off x="5705856" y="3750444"/>
            <a:ext cx="2999232" cy="219456"/>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Exit 1 = warn · 2 = alert · 3 = forced submission.</a:t>
            </a:r>
            <a:endParaRPr lang="en-US" sz="950" dirty="0"/>
          </a:p>
        </p:txBody>
      </p:sp>
      <p:sp>
        <p:nvSpPr>
          <p:cNvPr id="31" name="Shape 23"/>
          <p:cNvSpPr/>
          <p:nvPr/>
        </p:nvSpPr>
        <p:spPr>
          <a:xfrm>
            <a:off x="5120640" y="4107060"/>
            <a:ext cx="3703320" cy="603504"/>
          </a:xfrm>
          <a:prstGeom prst="roundRect">
            <a:avLst>
              <a:gd name="adj" fmla="val 12121"/>
            </a:avLst>
          </a:prstGeom>
          <a:solidFill>
            <a:srgbClr val="FFFFFF"/>
          </a:solidFill>
          <a:ln w="12700">
            <a:solidFill>
              <a:srgbClr val="E2E4EA"/>
            </a:solidFill>
            <a:prstDash val="solid"/>
          </a:ln>
          <a:effectLst>
            <a:outerShdw blurRad="63500" dist="25400" dir="2700000" algn="bl" rotWithShape="0">
              <a:srgbClr val="000000">
                <a:alpha val="7000"/>
              </a:srgbClr>
            </a:outerShdw>
          </a:effectLst>
        </p:spPr>
      </p:sp>
      <p:pic>
        <p:nvPicPr>
          <p:cNvPr id="32" name="Image 6" descr="preencoded.png"/>
          <p:cNvPicPr>
            <a:picLocks noChangeAspect="1"/>
          </p:cNvPicPr>
          <p:nvPr/>
        </p:nvPicPr>
        <p:blipFill>
          <a:blip r:embed="rId8"/>
          <a:stretch>
            <a:fillRect/>
          </a:stretch>
        </p:blipFill>
        <p:spPr>
          <a:xfrm>
            <a:off x="5266944" y="4225932"/>
            <a:ext cx="338328" cy="338328"/>
          </a:xfrm>
          <a:prstGeom prst="rect">
            <a:avLst/>
          </a:prstGeom>
        </p:spPr>
      </p:pic>
      <p:sp>
        <p:nvSpPr>
          <p:cNvPr id="33" name="Text 24"/>
          <p:cNvSpPr/>
          <p:nvPr/>
        </p:nvSpPr>
        <p:spPr>
          <a:xfrm>
            <a:off x="5705856" y="4161924"/>
            <a:ext cx="2999232" cy="274320"/>
          </a:xfrm>
          <a:prstGeom prst="rect">
            <a:avLst/>
          </a:prstGeom>
          <a:noFill/>
          <a:ln/>
        </p:spPr>
        <p:txBody>
          <a:bodyPr wrap="square" lIns="0" tIns="0" rIns="0" bIns="0" rtlCol="0" anchor="ctr"/>
          <a:lstStyle/>
          <a:p>
            <a:pPr marL="0" indent="0">
              <a:buNone/>
            </a:pPr>
            <a:r>
              <a:rPr lang="en-US" sz="1150" b="1" dirty="0">
                <a:solidFill>
                  <a:srgbClr val="0A0F2C"/>
                </a:solidFill>
                <a:latin typeface="Calibri" pitchFamily="34" charset="0"/>
                <a:ea typeface="Calibri" pitchFamily="34" charset="-122"/>
                <a:cs typeface="Calibri" pitchFamily="34" charset="-120"/>
              </a:rPr>
              <a:t>Live integrity score 0–100</a:t>
            </a:r>
            <a:endParaRPr lang="en-US" sz="1150" dirty="0"/>
          </a:p>
        </p:txBody>
      </p:sp>
      <p:sp>
        <p:nvSpPr>
          <p:cNvPr id="34" name="Text 25"/>
          <p:cNvSpPr/>
          <p:nvPr/>
        </p:nvSpPr>
        <p:spPr>
          <a:xfrm>
            <a:off x="5705856" y="4454532"/>
            <a:ext cx="2999232" cy="219456"/>
          </a:xfrm>
          <a:prstGeom prst="rect">
            <a:avLst/>
          </a:prstGeom>
          <a:noFill/>
          <a:ln/>
        </p:spPr>
        <p:txBody>
          <a:bodyPr wrap="square" lIns="0" tIns="0" rIns="0" bIns="0" rtlCol="0" anchor="ctr"/>
          <a:lstStyle/>
          <a:p>
            <a:pPr marL="0" indent="0">
              <a:buNone/>
            </a:pPr>
            <a:r>
              <a:rPr lang="en-US" sz="950" dirty="0">
                <a:solidFill>
                  <a:srgbClr val="6B7280"/>
                </a:solidFill>
                <a:latin typeface="Calibri" pitchFamily="34" charset="0"/>
                <a:ea typeface="Calibri" pitchFamily="34" charset="-122"/>
                <a:cs typeface="Calibri" pitchFamily="34" charset="-120"/>
              </a:rPr>
              <a:t>WebSocket push. Invigilator sees all, no page refresh.</a:t>
            </a:r>
            <a:endParaRPr lang="en-US" sz="950" dirty="0"/>
          </a:p>
        </p:txBody>
      </p:sp>
      <p:sp>
        <p:nvSpPr>
          <p:cNvPr id="35" name="Shape 26"/>
          <p:cNvSpPr/>
          <p:nvPr/>
        </p:nvSpPr>
        <p:spPr>
          <a:xfrm>
            <a:off x="292608" y="4857570"/>
            <a:ext cx="8558784" cy="256032"/>
          </a:xfrm>
          <a:prstGeom prst="roundRect">
            <a:avLst>
              <a:gd name="adj" fmla="val 21429"/>
            </a:avLst>
          </a:prstGeom>
          <a:solidFill>
            <a:srgbClr val="EEF0F8"/>
          </a:solidFill>
          <a:ln w="12700">
            <a:solidFill>
              <a:schemeClr val="bg1">
                <a:lumMod val="75000"/>
              </a:schemeClr>
            </a:solidFill>
            <a:prstDash val="solid"/>
          </a:ln>
        </p:spPr>
      </p:sp>
      <p:sp>
        <p:nvSpPr>
          <p:cNvPr id="36" name="Text 27"/>
          <p:cNvSpPr/>
          <p:nvPr/>
        </p:nvSpPr>
        <p:spPr>
          <a:xfrm>
            <a:off x="292608" y="4857570"/>
            <a:ext cx="8558784" cy="256032"/>
          </a:xfrm>
          <a:prstGeom prst="rect">
            <a:avLst/>
          </a:prstGeom>
          <a:noFill/>
          <a:ln/>
        </p:spPr>
        <p:txBody>
          <a:bodyPr wrap="square" lIns="0" tIns="0" rIns="0" bIns="0" rtlCol="0" anchor="ctr"/>
          <a:lstStyle/>
          <a:p>
            <a:pPr marL="0" indent="0" algn="ctr">
              <a:buNone/>
            </a:pPr>
            <a:r>
              <a:rPr lang="en-US" sz="900" dirty="0">
                <a:solidFill>
                  <a:srgbClr val="0A0F2C"/>
                </a:solidFill>
                <a:latin typeface="Calibri" pitchFamily="34" charset="0"/>
                <a:ea typeface="Calibri" pitchFamily="34" charset="-122"/>
                <a:cs typeface="Calibri" pitchFamily="34" charset="-120"/>
              </a:rPr>
              <a:t>Also blocked &amp; logged: copy/paste · right-click · F12 · tab-switch · all devtools shortcuts</a:t>
            </a:r>
            <a:endParaRPr lang="en-US" sz="900" dirty="0"/>
          </a:p>
        </p:txBody>
      </p:sp>
      <p:sp>
        <p:nvSpPr>
          <p:cNvPr id="38" name="Text 1">
            <a:extLst>
              <a:ext uri="{FF2B5EF4-FFF2-40B4-BE49-F238E27FC236}">
                <a16:creationId xmlns:a16="http://schemas.microsoft.com/office/drawing/2014/main" id="{F0FDF9F1-C775-74BE-A22C-42B33375A805}"/>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39" name="Text 2">
            <a:extLst>
              <a:ext uri="{FF2B5EF4-FFF2-40B4-BE49-F238E27FC236}">
                <a16:creationId xmlns:a16="http://schemas.microsoft.com/office/drawing/2014/main" id="{CC7B0D3F-5AB9-75AE-5C9A-82D45CCC59A1}"/>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0" name="Text 3">
            <a:extLst>
              <a:ext uri="{FF2B5EF4-FFF2-40B4-BE49-F238E27FC236}">
                <a16:creationId xmlns:a16="http://schemas.microsoft.com/office/drawing/2014/main" id="{C0659277-26EF-D65A-6BA0-AC8A29F44702}"/>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1" name="Text 4">
            <a:extLst>
              <a:ext uri="{FF2B5EF4-FFF2-40B4-BE49-F238E27FC236}">
                <a16:creationId xmlns:a16="http://schemas.microsoft.com/office/drawing/2014/main" id="{6C9A00FA-B787-2A92-65A1-4470284E3730}"/>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2" name="Text 5">
            <a:extLst>
              <a:ext uri="{FF2B5EF4-FFF2-40B4-BE49-F238E27FC236}">
                <a16:creationId xmlns:a16="http://schemas.microsoft.com/office/drawing/2014/main" id="{CD344C39-F5A5-E43F-0ECF-CF29E767BE72}"/>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43" name="Text 1">
            <a:extLst>
              <a:ext uri="{FF2B5EF4-FFF2-40B4-BE49-F238E27FC236}">
                <a16:creationId xmlns:a16="http://schemas.microsoft.com/office/drawing/2014/main" id="{A5A06508-C44A-FB21-CDA9-144ABD1A56E1}"/>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44" name="Text 2">
            <a:extLst>
              <a:ext uri="{FF2B5EF4-FFF2-40B4-BE49-F238E27FC236}">
                <a16:creationId xmlns:a16="http://schemas.microsoft.com/office/drawing/2014/main" id="{F838B5E2-31A5-F32D-EFAC-5D2B9967E494}"/>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Home</a:t>
            </a:r>
            <a:endParaRPr lang="en-US" sz="900" u="sng" dirty="0"/>
          </a:p>
        </p:txBody>
      </p:sp>
      <p:sp>
        <p:nvSpPr>
          <p:cNvPr id="45" name="Text 3">
            <a:extLst>
              <a:ext uri="{FF2B5EF4-FFF2-40B4-BE49-F238E27FC236}">
                <a16:creationId xmlns:a16="http://schemas.microsoft.com/office/drawing/2014/main" id="{60F76D4B-3312-DD9C-FA64-598654A65363}"/>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TriShield Vault</a:t>
            </a:r>
            <a:endParaRPr lang="en-US" sz="900" u="sng" dirty="0"/>
          </a:p>
        </p:txBody>
      </p:sp>
      <p:sp>
        <p:nvSpPr>
          <p:cNvPr id="46" name="Text 4">
            <a:extLst>
              <a:ext uri="{FF2B5EF4-FFF2-40B4-BE49-F238E27FC236}">
                <a16:creationId xmlns:a16="http://schemas.microsoft.com/office/drawing/2014/main" id="{EBA450CF-D745-D384-F06D-945283681EBB}"/>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Features</a:t>
            </a:r>
            <a:endParaRPr lang="en-US" sz="900" dirty="0"/>
          </a:p>
        </p:txBody>
      </p:sp>
      <p:sp>
        <p:nvSpPr>
          <p:cNvPr id="47" name="Text 5">
            <a:extLst>
              <a:ext uri="{FF2B5EF4-FFF2-40B4-BE49-F238E27FC236}">
                <a16:creationId xmlns:a16="http://schemas.microsoft.com/office/drawing/2014/main" id="{F5F6C3F0-56EF-8F91-D5A1-A0ED28008345}"/>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2">
                  <a:extLst>
                    <a:ext uri="{A12FA001-AC4F-418D-AE19-62706E023703}">
                      <ahyp:hlinkClr xmlns:ahyp="http://schemas.microsoft.com/office/drawing/2018/hyperlinkcolor" val="tx"/>
                    </a:ext>
                  </a:extLst>
                </a:hlinkClick>
              </a:rPr>
              <a:t>Demo</a:t>
            </a:r>
            <a:endParaRPr lang="en-US" sz="900" dirty="0"/>
          </a:p>
        </p:txBody>
      </p:sp>
      <p:pic>
        <p:nvPicPr>
          <p:cNvPr id="48" name="Picture 47">
            <a:extLst>
              <a:ext uri="{FF2B5EF4-FFF2-40B4-BE49-F238E27FC236}">
                <a16:creationId xmlns:a16="http://schemas.microsoft.com/office/drawing/2014/main" id="{9B8ADB25-4562-C292-3EF2-ED03CEAEE855}"/>
              </a:ext>
            </a:extLst>
          </p:cNvPr>
          <p:cNvPicPr>
            <a:picLocks noChangeAspect="1"/>
          </p:cNvPicPr>
          <p:nvPr/>
        </p:nvPicPr>
        <p:blipFill>
          <a:blip r:embed="rId13"/>
          <a:stretch>
            <a:fillRect/>
          </a:stretch>
        </p:blipFill>
        <p:spPr>
          <a:xfrm>
            <a:off x="228600" y="85519"/>
            <a:ext cx="329184" cy="309705"/>
          </a:xfrm>
          <a:prstGeom prst="round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1F3F9"/>
        </a:solidFill>
        <a:effectLst/>
      </p:bgPr>
    </p:bg>
    <p:spTree>
      <p:nvGrpSpPr>
        <p:cNvPr id="1" name=""/>
        <p:cNvGrpSpPr/>
        <p:nvPr/>
      </p:nvGrpSpPr>
      <p:grpSpPr>
        <a:xfrm>
          <a:off x="0" y="0"/>
          <a:ext cx="0" cy="0"/>
          <a:chOff x="0" y="0"/>
          <a:chExt cx="0" cy="0"/>
        </a:xfrm>
      </p:grpSpPr>
      <p:sp>
        <p:nvSpPr>
          <p:cNvPr id="2" name="Shape 0"/>
          <p:cNvSpPr/>
          <p:nvPr/>
        </p:nvSpPr>
        <p:spPr>
          <a:xfrm>
            <a:off x="0" y="0"/>
            <a:ext cx="9144000" cy="457200"/>
          </a:xfrm>
          <a:prstGeom prst="rect">
            <a:avLst/>
          </a:prstGeom>
          <a:solidFill>
            <a:srgbClr val="FFFFFF"/>
          </a:solidFill>
          <a:ln w="12700">
            <a:solidFill>
              <a:srgbClr val="E2E4EA"/>
            </a:solidFill>
            <a:prstDash val="solid"/>
          </a:ln>
        </p:spPr>
      </p:sp>
      <p:sp>
        <p:nvSpPr>
          <p:cNvPr id="6" name="Text 3"/>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7" name="Text 4"/>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8" name="Text 5"/>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9" name="Shape 6"/>
          <p:cNvSpPr/>
          <p:nvPr/>
        </p:nvSpPr>
        <p:spPr>
          <a:xfrm>
            <a:off x="320040" y="548640"/>
            <a:ext cx="1645920" cy="246888"/>
          </a:xfrm>
          <a:prstGeom prst="roundRect">
            <a:avLst>
              <a:gd name="adj" fmla="val 22222"/>
            </a:avLst>
          </a:prstGeom>
          <a:solidFill>
            <a:srgbClr val="EEF0F8"/>
          </a:solidFill>
          <a:ln w="12700">
            <a:solidFill>
              <a:srgbClr val="E2E4EA"/>
            </a:solidFill>
            <a:prstDash val="solid"/>
          </a:ln>
        </p:spPr>
      </p:sp>
      <p:sp>
        <p:nvSpPr>
          <p:cNvPr id="10" name="Text 7"/>
          <p:cNvSpPr/>
          <p:nvPr/>
        </p:nvSpPr>
        <p:spPr>
          <a:xfrm>
            <a:off x="320040" y="548640"/>
            <a:ext cx="1645920" cy="246888"/>
          </a:xfrm>
          <a:prstGeom prst="rect">
            <a:avLst/>
          </a:prstGeom>
          <a:noFill/>
          <a:ln/>
        </p:spPr>
        <p:txBody>
          <a:bodyPr wrap="square" lIns="0" tIns="0" rIns="0" bIns="0" rtlCol="0" anchor="ctr"/>
          <a:lstStyle/>
          <a:p>
            <a:pPr marL="0" indent="0" algn="ctr">
              <a:buNone/>
            </a:pPr>
            <a:r>
              <a:rPr lang="en-US" sz="850" b="1" kern="0" spc="120" dirty="0">
                <a:solidFill>
                  <a:srgbClr val="0A0F2C"/>
                </a:solidFill>
                <a:latin typeface="Calibri" pitchFamily="34" charset="0"/>
                <a:ea typeface="Calibri" pitchFamily="34" charset="-122"/>
                <a:cs typeface="Calibri" pitchFamily="34" charset="-120"/>
              </a:rPr>
              <a:t>PLATFORM ROLES</a:t>
            </a:r>
            <a:endParaRPr lang="en-US" sz="850" dirty="0"/>
          </a:p>
        </p:txBody>
      </p:sp>
      <p:sp>
        <p:nvSpPr>
          <p:cNvPr id="11" name="Text 8"/>
          <p:cNvSpPr/>
          <p:nvPr/>
        </p:nvSpPr>
        <p:spPr>
          <a:xfrm>
            <a:off x="320040" y="868680"/>
            <a:ext cx="8503920" cy="420624"/>
          </a:xfrm>
          <a:prstGeom prst="rect">
            <a:avLst/>
          </a:prstGeom>
          <a:noFill/>
          <a:ln/>
        </p:spPr>
        <p:txBody>
          <a:bodyPr wrap="square" lIns="0" tIns="0" rIns="0" bIns="0" rtlCol="0" anchor="ctr"/>
          <a:lstStyle/>
          <a:p>
            <a:pPr marL="0" indent="0">
              <a:buNone/>
            </a:pPr>
            <a:r>
              <a:rPr lang="en-US" sz="2000" b="1" dirty="0">
                <a:solidFill>
                  <a:srgbClr val="0A0F2C"/>
                </a:solidFill>
                <a:latin typeface="Cambria" pitchFamily="34" charset="0"/>
                <a:ea typeface="Cambria" pitchFamily="34" charset="-122"/>
                <a:cs typeface="Cambria" pitchFamily="34" charset="-120"/>
              </a:rPr>
              <a:t>Five roles. Every stakeholder covered.</a:t>
            </a:r>
            <a:endParaRPr lang="en-US" sz="2000" dirty="0"/>
          </a:p>
        </p:txBody>
      </p:sp>
      <p:sp>
        <p:nvSpPr>
          <p:cNvPr id="12" name="Shape 9"/>
          <p:cNvSpPr/>
          <p:nvPr/>
        </p:nvSpPr>
        <p:spPr>
          <a:xfrm>
            <a:off x="292608" y="1301260"/>
            <a:ext cx="4224528" cy="2148840"/>
          </a:xfrm>
          <a:prstGeom prst="roundRect">
            <a:avLst>
              <a:gd name="adj" fmla="val 4255"/>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3" name="Image 1" descr="preencoded.png"/>
          <p:cNvPicPr>
            <a:picLocks noChangeAspect="1"/>
          </p:cNvPicPr>
          <p:nvPr/>
        </p:nvPicPr>
        <p:blipFill>
          <a:blip r:embed="rId3"/>
          <a:srcRect/>
          <a:stretch/>
        </p:blipFill>
        <p:spPr>
          <a:xfrm>
            <a:off x="338328" y="1346980"/>
            <a:ext cx="4133088" cy="2057400"/>
          </a:xfrm>
          <a:prstGeom prst="rect">
            <a:avLst/>
          </a:prstGeom>
        </p:spPr>
      </p:pic>
      <p:sp>
        <p:nvSpPr>
          <p:cNvPr id="14" name="Text 10"/>
          <p:cNvSpPr/>
          <p:nvPr/>
        </p:nvSpPr>
        <p:spPr>
          <a:xfrm>
            <a:off x="292608" y="3468388"/>
            <a:ext cx="4224528"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Login — one-click demo cards for all 5 roles (password: Demo@1234)</a:t>
            </a:r>
            <a:endParaRPr lang="en-US" sz="850" dirty="0"/>
          </a:p>
        </p:txBody>
      </p:sp>
      <p:sp>
        <p:nvSpPr>
          <p:cNvPr id="15" name="Shape 11"/>
          <p:cNvSpPr/>
          <p:nvPr/>
        </p:nvSpPr>
        <p:spPr>
          <a:xfrm>
            <a:off x="4736592" y="1301260"/>
            <a:ext cx="4114800" cy="2148840"/>
          </a:xfrm>
          <a:prstGeom prst="roundRect">
            <a:avLst>
              <a:gd name="adj" fmla="val 4255"/>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6" name="Image 2" descr="preencoded.png"/>
          <p:cNvPicPr>
            <a:picLocks noChangeAspect="1"/>
          </p:cNvPicPr>
          <p:nvPr/>
        </p:nvPicPr>
        <p:blipFill>
          <a:blip r:embed="rId4"/>
          <a:srcRect/>
          <a:stretch/>
        </p:blipFill>
        <p:spPr>
          <a:xfrm>
            <a:off x="4782312" y="1346980"/>
            <a:ext cx="4023360" cy="2057400"/>
          </a:xfrm>
          <a:prstGeom prst="rect">
            <a:avLst/>
          </a:prstGeom>
        </p:spPr>
      </p:pic>
      <p:sp>
        <p:nvSpPr>
          <p:cNvPr id="17" name="Text 12"/>
          <p:cNvSpPr/>
          <p:nvPr/>
        </p:nvSpPr>
        <p:spPr>
          <a:xfrm>
            <a:off x="4736592" y="3468388"/>
            <a:ext cx="4114800"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Invigilator — attendance, 6 candidates all APPROVED, admit-card numbers</a:t>
            </a:r>
            <a:endParaRPr lang="en-US" sz="850" dirty="0"/>
          </a:p>
        </p:txBody>
      </p:sp>
      <p:sp>
        <p:nvSpPr>
          <p:cNvPr id="18" name="Shape 13"/>
          <p:cNvSpPr/>
          <p:nvPr/>
        </p:nvSpPr>
        <p:spPr>
          <a:xfrm>
            <a:off x="292608" y="3678700"/>
            <a:ext cx="4224528" cy="1234440"/>
          </a:xfrm>
          <a:prstGeom prst="roundRect">
            <a:avLst>
              <a:gd name="adj" fmla="val 7407"/>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19" name="Image 3" descr="preencoded.png"/>
          <p:cNvPicPr>
            <a:picLocks noChangeAspect="1"/>
          </p:cNvPicPr>
          <p:nvPr/>
        </p:nvPicPr>
        <p:blipFill>
          <a:blip r:embed="rId5"/>
          <a:srcRect/>
          <a:stretch/>
        </p:blipFill>
        <p:spPr>
          <a:xfrm>
            <a:off x="338328" y="3724420"/>
            <a:ext cx="4133088" cy="1143000"/>
          </a:xfrm>
          <a:prstGeom prst="rect">
            <a:avLst/>
          </a:prstGeom>
        </p:spPr>
      </p:pic>
      <p:sp>
        <p:nvSpPr>
          <p:cNvPr id="20" name="Text 14"/>
          <p:cNvSpPr/>
          <p:nvPr/>
        </p:nvSpPr>
        <p:spPr>
          <a:xfrm>
            <a:off x="292608" y="4931428"/>
            <a:ext cx="4224528"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Institute — Paper Builder workspace + TriShield LiveWatch active</a:t>
            </a:r>
            <a:endParaRPr lang="en-US" sz="850" dirty="0"/>
          </a:p>
        </p:txBody>
      </p:sp>
      <p:sp>
        <p:nvSpPr>
          <p:cNvPr id="21" name="Shape 15"/>
          <p:cNvSpPr/>
          <p:nvPr/>
        </p:nvSpPr>
        <p:spPr>
          <a:xfrm>
            <a:off x="4736592" y="3678700"/>
            <a:ext cx="4114800" cy="1234440"/>
          </a:xfrm>
          <a:prstGeom prst="roundRect">
            <a:avLst>
              <a:gd name="adj" fmla="val 7407"/>
            </a:avLst>
          </a:prstGeom>
          <a:solidFill>
            <a:srgbClr val="FFFFFF"/>
          </a:solidFill>
          <a:ln w="12700">
            <a:solidFill>
              <a:srgbClr val="E2E4EA"/>
            </a:solidFill>
            <a:prstDash val="solid"/>
          </a:ln>
          <a:effectLst>
            <a:outerShdw blurRad="152400" dist="38100" dir="2700000" algn="bl" rotWithShape="0">
              <a:srgbClr val="000000">
                <a:alpha val="13000"/>
              </a:srgbClr>
            </a:outerShdw>
          </a:effectLst>
        </p:spPr>
      </p:sp>
      <p:pic>
        <p:nvPicPr>
          <p:cNvPr id="22" name="Image 4" descr="preencoded.png"/>
          <p:cNvPicPr>
            <a:picLocks noChangeAspect="1"/>
          </p:cNvPicPr>
          <p:nvPr/>
        </p:nvPicPr>
        <p:blipFill>
          <a:blip r:embed="rId6"/>
          <a:srcRect/>
          <a:stretch/>
        </p:blipFill>
        <p:spPr>
          <a:xfrm>
            <a:off x="4782312" y="3724420"/>
            <a:ext cx="4023360" cy="1143000"/>
          </a:xfrm>
          <a:prstGeom prst="rect">
            <a:avLst/>
          </a:prstGeom>
        </p:spPr>
      </p:pic>
      <p:sp>
        <p:nvSpPr>
          <p:cNvPr id="23" name="Text 16"/>
          <p:cNvSpPr/>
          <p:nvPr/>
        </p:nvSpPr>
        <p:spPr>
          <a:xfrm>
            <a:off x="4736592" y="4931428"/>
            <a:ext cx="4114800" cy="219456"/>
          </a:xfrm>
          <a:prstGeom prst="rect">
            <a:avLst/>
          </a:prstGeom>
          <a:noFill/>
          <a:ln/>
        </p:spPr>
        <p:txBody>
          <a:bodyPr wrap="square" lIns="0" tIns="0" rIns="0" bIns="0" rtlCol="0" anchor="ctr"/>
          <a:lstStyle/>
          <a:p>
            <a:pPr marL="0" indent="0" algn="ctr">
              <a:buNone/>
            </a:pPr>
            <a:r>
              <a:rPr lang="en-US" sz="850" i="1" dirty="0">
                <a:solidFill>
                  <a:srgbClr val="6B7280"/>
                </a:solidFill>
                <a:latin typeface="Calibri" pitchFamily="34" charset="0"/>
                <a:ea typeface="Calibri" pitchFamily="34" charset="-122"/>
                <a:cs typeface="Calibri" pitchFamily="34" charset="-120"/>
              </a:rPr>
              <a:t>Admin — Reports dashboard (registrations, pass rate, results)</a:t>
            </a:r>
            <a:endParaRPr lang="en-US" sz="850" dirty="0"/>
          </a:p>
        </p:txBody>
      </p:sp>
      <p:sp>
        <p:nvSpPr>
          <p:cNvPr id="25" name="Text 1">
            <a:extLst>
              <a:ext uri="{FF2B5EF4-FFF2-40B4-BE49-F238E27FC236}">
                <a16:creationId xmlns:a16="http://schemas.microsoft.com/office/drawing/2014/main" id="{89D9C015-1876-AC02-7ED1-EE245C3D30BE}"/>
              </a:ext>
            </a:extLst>
          </p:cNvPr>
          <p:cNvSpPr/>
          <p:nvPr/>
        </p:nvSpPr>
        <p:spPr>
          <a:xfrm>
            <a:off x="594360" y="91440"/>
            <a:ext cx="1645920" cy="274320"/>
          </a:xfrm>
          <a:prstGeom prst="rect">
            <a:avLst/>
          </a:prstGeom>
          <a:noFill/>
          <a:ln/>
        </p:spPr>
        <p:txBody>
          <a:bodyPr wrap="square" lIns="0" tIns="0" rIns="0" bIns="0" rtlCol="0" anchor="ctr"/>
          <a:lstStyle/>
          <a:p>
            <a:pPr marL="0" indent="0">
              <a:buNone/>
            </a:pPr>
            <a:endParaRPr lang="en-US" sz="1300" dirty="0"/>
          </a:p>
        </p:txBody>
      </p:sp>
      <p:sp>
        <p:nvSpPr>
          <p:cNvPr id="26" name="Text 2">
            <a:extLst>
              <a:ext uri="{FF2B5EF4-FFF2-40B4-BE49-F238E27FC236}">
                <a16:creationId xmlns:a16="http://schemas.microsoft.com/office/drawing/2014/main" id="{E4D3934E-73EE-8F22-F05D-0E0D275DC027}"/>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27" name="Text 3">
            <a:extLst>
              <a:ext uri="{FF2B5EF4-FFF2-40B4-BE49-F238E27FC236}">
                <a16:creationId xmlns:a16="http://schemas.microsoft.com/office/drawing/2014/main" id="{02CAF86A-059E-A4FB-B015-6D9E454C0D1F}"/>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28" name="Text 4">
            <a:extLst>
              <a:ext uri="{FF2B5EF4-FFF2-40B4-BE49-F238E27FC236}">
                <a16:creationId xmlns:a16="http://schemas.microsoft.com/office/drawing/2014/main" id="{D969D11C-1245-530D-F503-8FB3C3575B53}"/>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29" name="Text 5">
            <a:extLst>
              <a:ext uri="{FF2B5EF4-FFF2-40B4-BE49-F238E27FC236}">
                <a16:creationId xmlns:a16="http://schemas.microsoft.com/office/drawing/2014/main" id="{292BF53D-C144-DEB2-6646-92DCA4AA7241}"/>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endParaRPr lang="en-US" sz="900" dirty="0"/>
          </a:p>
        </p:txBody>
      </p:sp>
      <p:sp>
        <p:nvSpPr>
          <p:cNvPr id="30" name="Text 1">
            <a:extLst>
              <a:ext uri="{FF2B5EF4-FFF2-40B4-BE49-F238E27FC236}">
                <a16:creationId xmlns:a16="http://schemas.microsoft.com/office/drawing/2014/main" id="{AE48DBAD-1A12-9840-DA73-EB79234CD221}"/>
              </a:ext>
            </a:extLst>
          </p:cNvPr>
          <p:cNvSpPr/>
          <p:nvPr/>
        </p:nvSpPr>
        <p:spPr>
          <a:xfrm>
            <a:off x="594360" y="91440"/>
            <a:ext cx="1645920" cy="274320"/>
          </a:xfrm>
          <a:prstGeom prst="rect">
            <a:avLst/>
          </a:prstGeom>
          <a:noFill/>
          <a:ln/>
        </p:spPr>
        <p:txBody>
          <a:bodyPr wrap="square" lIns="0" tIns="0" rIns="0" bIns="0" rtlCol="0" anchor="ctr"/>
          <a:lstStyle/>
          <a:p>
            <a:pPr marL="0" indent="0">
              <a:buNone/>
            </a:pPr>
            <a:r>
              <a:rPr lang="en-US" sz="1300" b="1" dirty="0">
                <a:solidFill>
                  <a:srgbClr val="0A0F2C"/>
                </a:solidFill>
                <a:latin typeface="Calibri" pitchFamily="34" charset="0"/>
                <a:ea typeface="Calibri" pitchFamily="34" charset="-122"/>
                <a:cs typeface="Calibri" pitchFamily="34" charset="-120"/>
              </a:rPr>
              <a:t>Pariksha</a:t>
            </a:r>
            <a:endParaRPr lang="en-US" sz="1300" dirty="0"/>
          </a:p>
        </p:txBody>
      </p:sp>
      <p:sp>
        <p:nvSpPr>
          <p:cNvPr id="31" name="Text 2">
            <a:extLst>
              <a:ext uri="{FF2B5EF4-FFF2-40B4-BE49-F238E27FC236}">
                <a16:creationId xmlns:a16="http://schemas.microsoft.com/office/drawing/2014/main" id="{AF6D53BD-BD3A-D72B-9223-E52858E217A8}"/>
              </a:ext>
            </a:extLst>
          </p:cNvPr>
          <p:cNvSpPr/>
          <p:nvPr/>
        </p:nvSpPr>
        <p:spPr>
          <a:xfrm>
            <a:off x="3200400"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Home</a:t>
            </a:r>
            <a:endParaRPr lang="en-US" sz="900" u="sng" dirty="0"/>
          </a:p>
        </p:txBody>
      </p:sp>
      <p:sp>
        <p:nvSpPr>
          <p:cNvPr id="32" name="Text 3">
            <a:extLst>
              <a:ext uri="{FF2B5EF4-FFF2-40B4-BE49-F238E27FC236}">
                <a16:creationId xmlns:a16="http://schemas.microsoft.com/office/drawing/2014/main" id="{2FF51649-7037-DFF0-817C-DA9199C24375}"/>
              </a:ext>
            </a:extLst>
          </p:cNvPr>
          <p:cNvSpPr/>
          <p:nvPr/>
        </p:nvSpPr>
        <p:spPr>
          <a:xfrm>
            <a:off x="4462272" y="128016"/>
            <a:ext cx="1188720" cy="201168"/>
          </a:xfrm>
          <a:prstGeom prst="rect">
            <a:avLst/>
          </a:prstGeom>
          <a:noFill/>
          <a:ln/>
        </p:spPr>
        <p:txBody>
          <a:bodyPr wrap="square" lIns="0" tIns="0" rIns="0" bIns="0" rtlCol="0" anchor="ctr"/>
          <a:lstStyle/>
          <a:p>
            <a:pPr marL="0" indent="0" algn="ctr">
              <a:buNone/>
            </a:pPr>
            <a:r>
              <a:rPr lang="en-US" sz="900" u="sng" dirty="0">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TriShield Vault</a:t>
            </a:r>
            <a:endParaRPr lang="en-US" sz="900" u="sng" dirty="0"/>
          </a:p>
        </p:txBody>
      </p:sp>
      <p:sp>
        <p:nvSpPr>
          <p:cNvPr id="33" name="Text 4">
            <a:extLst>
              <a:ext uri="{FF2B5EF4-FFF2-40B4-BE49-F238E27FC236}">
                <a16:creationId xmlns:a16="http://schemas.microsoft.com/office/drawing/2014/main" id="{81484C2B-6E0A-0EB6-5682-F069B6A47F16}"/>
              </a:ext>
            </a:extLst>
          </p:cNvPr>
          <p:cNvSpPr/>
          <p:nvPr/>
        </p:nvSpPr>
        <p:spPr>
          <a:xfrm>
            <a:off x="5724144"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Features</a:t>
            </a:r>
            <a:endParaRPr lang="en-US" sz="900" dirty="0"/>
          </a:p>
        </p:txBody>
      </p:sp>
      <p:sp>
        <p:nvSpPr>
          <p:cNvPr id="34" name="Text 5">
            <a:extLst>
              <a:ext uri="{FF2B5EF4-FFF2-40B4-BE49-F238E27FC236}">
                <a16:creationId xmlns:a16="http://schemas.microsoft.com/office/drawing/2014/main" id="{0954C6E0-631B-59F8-789E-B654030BAC14}"/>
              </a:ext>
            </a:extLst>
          </p:cNvPr>
          <p:cNvSpPr/>
          <p:nvPr/>
        </p:nvSpPr>
        <p:spPr>
          <a:xfrm>
            <a:off x="6986016" y="128016"/>
            <a:ext cx="1188720" cy="201168"/>
          </a:xfrm>
          <a:prstGeom prst="rect">
            <a:avLst/>
          </a:prstGeom>
          <a:noFill/>
          <a:ln/>
        </p:spPr>
        <p:txBody>
          <a:bodyPr wrap="square" lIns="0" tIns="0" rIns="0" bIns="0" rtlCol="0" anchor="ctr"/>
          <a:lstStyle/>
          <a:p>
            <a:pPr marL="0" indent="0" algn="ctr">
              <a:buNone/>
            </a:pPr>
            <a:r>
              <a:rPr lang="en-US" sz="900" dirty="0">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Demo</a:t>
            </a:r>
            <a:endParaRPr lang="en-US" sz="900" dirty="0"/>
          </a:p>
        </p:txBody>
      </p:sp>
      <p:pic>
        <p:nvPicPr>
          <p:cNvPr id="35" name="Picture 34">
            <a:extLst>
              <a:ext uri="{FF2B5EF4-FFF2-40B4-BE49-F238E27FC236}">
                <a16:creationId xmlns:a16="http://schemas.microsoft.com/office/drawing/2014/main" id="{B223310A-77D8-F9DC-A081-D5280A3045B1}"/>
              </a:ext>
            </a:extLst>
          </p:cNvPr>
          <p:cNvPicPr>
            <a:picLocks noChangeAspect="1"/>
          </p:cNvPicPr>
          <p:nvPr/>
        </p:nvPicPr>
        <p:blipFill>
          <a:blip r:embed="rId11"/>
          <a:stretch>
            <a:fillRect/>
          </a:stretch>
        </p:blipFill>
        <p:spPr>
          <a:xfrm>
            <a:off x="228600" y="85519"/>
            <a:ext cx="329184" cy="309705"/>
          </a:xfrm>
          <a:prstGeom prst="round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2607</Words>
  <Application>Microsoft Office PowerPoint</Application>
  <PresentationFormat>On-screen Show (16:9)</PresentationFormat>
  <Paragraphs>324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Pariksha — India's Exams, Re-Earned</dc:title>
  <dc:subject>PptxGenJS Presentation</dc:subject>
  <dc:creator>Ketan Rawat — NIT Jamshedpur</dc:creator>
  <cp:lastModifiedBy>Ketan Rawat</cp:lastModifiedBy>
  <cp:revision>8</cp:revision>
  <dcterms:created xsi:type="dcterms:W3CDTF">2026-06-12T18:37:45Z</dcterms:created>
  <dcterms:modified xsi:type="dcterms:W3CDTF">2026-06-14T08:17:56Z</dcterms:modified>
</cp:coreProperties>
</file>